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1" r:id="rId5"/>
  </p:sldMasterIdLst>
  <p:notesMasterIdLst>
    <p:notesMasterId r:id="rId38"/>
  </p:notesMasterIdLst>
  <p:handoutMasterIdLst>
    <p:handoutMasterId r:id="rId39"/>
  </p:handoutMasterIdLst>
  <p:sldIdLst>
    <p:sldId id="256" r:id="rId6"/>
    <p:sldId id="562" r:id="rId7"/>
    <p:sldId id="275" r:id="rId8"/>
    <p:sldId id="621" r:id="rId9"/>
    <p:sldId id="276" r:id="rId10"/>
    <p:sldId id="557" r:id="rId11"/>
    <p:sldId id="559" r:id="rId12"/>
    <p:sldId id="558" r:id="rId13"/>
    <p:sldId id="563" r:id="rId14"/>
    <p:sldId id="280" r:id="rId15"/>
    <p:sldId id="281" r:id="rId16"/>
    <p:sldId id="284" r:id="rId17"/>
    <p:sldId id="282" r:id="rId18"/>
    <p:sldId id="285" r:id="rId19"/>
    <p:sldId id="626" r:id="rId20"/>
    <p:sldId id="277" r:id="rId21"/>
    <p:sldId id="625" r:id="rId22"/>
    <p:sldId id="609" r:id="rId23"/>
    <p:sldId id="608" r:id="rId24"/>
    <p:sldId id="607" r:id="rId25"/>
    <p:sldId id="564" r:id="rId26"/>
    <p:sldId id="560" r:id="rId27"/>
    <p:sldId id="278" r:id="rId28"/>
    <p:sldId id="613" r:id="rId29"/>
    <p:sldId id="615" r:id="rId30"/>
    <p:sldId id="617" r:id="rId31"/>
    <p:sldId id="614" r:id="rId32"/>
    <p:sldId id="616" r:id="rId33"/>
    <p:sldId id="623" r:id="rId34"/>
    <p:sldId id="620" r:id="rId35"/>
    <p:sldId id="622" r:id="rId36"/>
    <p:sldId id="2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kob PRANGE" initials="JP" lastIdx="8" clrIdx="0">
    <p:extLst>
      <p:ext uri="{19B8F6BF-5375-455C-9EA6-DF929625EA0E}">
        <p15:presenceInfo xmlns:p15="http://schemas.microsoft.com/office/powerpoint/2012/main" userId="Jakob PRANGE" providerId="None"/>
      </p:ext>
    </p:extLst>
  </p:cmAuthor>
  <p:cmAuthor id="2" name="PRANGE, Jakob [CBS]" initials="PJ[" lastIdx="9" clrIdx="1">
    <p:extLst>
      <p:ext uri="{19B8F6BF-5375-455C-9EA6-DF929625EA0E}">
        <p15:presenceInfo xmlns:p15="http://schemas.microsoft.com/office/powerpoint/2012/main" userId="PRANGE, Jakob [CBS]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F3300"/>
    <a:srgbClr val="FF6600"/>
    <a:srgbClr val="1010FF"/>
    <a:srgbClr val="FBFAF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04" autoAdjust="0"/>
  </p:normalViewPr>
  <p:slideViewPr>
    <p:cSldViewPr snapToGrid="0">
      <p:cViewPr varScale="1">
        <p:scale>
          <a:sx n="100" d="100"/>
          <a:sy n="100" d="100"/>
        </p:scale>
        <p:origin x="8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C8-4919-95BC-DF9485B3111B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BC8-4919-95BC-DF9485B3111B}"/>
              </c:ext>
            </c:extLst>
          </c:dPt>
          <c:dPt>
            <c:idx val="2"/>
            <c:invertIfNegative val="0"/>
            <c:bubble3D val="0"/>
            <c:spPr>
              <a:pattFill prst="wdUpDiag">
                <a:fgClr>
                  <a:schemeClr val="accent1"/>
                </a:fgClr>
                <a:bgClr>
                  <a:srgbClr val="FF00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C8-4919-95BC-DF9485B3111B}"/>
              </c:ext>
            </c:extLst>
          </c:dPt>
          <c:dPt>
            <c:idx val="3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accent4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BC8-4919-95BC-DF9485B3111B}"/>
              </c:ext>
            </c:extLst>
          </c:dPt>
          <c:dPt>
            <c:idx val="4"/>
            <c:invertIfNegative val="0"/>
            <c:bubble3D val="0"/>
            <c:spPr>
              <a:pattFill prst="wdUpDiag">
                <a:fgClr>
                  <a:srgbClr val="FF0000"/>
                </a:fgClr>
                <a:bgClr>
                  <a:schemeClr val="accent6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BC8-4919-95BC-DF9485B3111B}"/>
              </c:ext>
            </c:extLst>
          </c:dPt>
          <c:dPt>
            <c:idx val="5"/>
            <c:invertIfNegative val="0"/>
            <c:bubble3D val="0"/>
            <c:spPr>
              <a:pattFill prst="wdDnDiag">
                <a:fgClr>
                  <a:srgbClr val="FFC000"/>
                </a:fgClr>
                <a:bgClr>
                  <a:schemeClr val="accent6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BC8-4919-95BC-DF9485B3111B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BC8-4919-95BC-DF9485B3111B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Sheet1!$F$2:$F$8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0.39999999999999858</c:v>
                  </c:pt>
                  <c:pt idx="4">
                    <c:v>0.40000000000000213</c:v>
                  </c:pt>
                  <c:pt idx="5">
                    <c:v>1.1000000000000014</c:v>
                  </c:pt>
                  <c:pt idx="6">
                    <c:v>3.4000000000000021</c:v>
                  </c:pt>
                </c:numCache>
              </c:numRef>
            </c:plus>
            <c:minus>
              <c:numRef>
                <c:f>Sheet1!$E$2:$E$8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0.30000000000000071</c:v>
                  </c:pt>
                  <c:pt idx="4">
                    <c:v>0.39999999999999858</c:v>
                  </c:pt>
                  <c:pt idx="5">
                    <c:v>1</c:v>
                  </c:pt>
                  <c:pt idx="6">
                    <c:v>4.6000000000000014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Sheet1!$A$2:$A$8</c:f>
              <c:strCache>
                <c:ptCount val="7"/>
                <c:pt idx="0">
                  <c:v>GPT-2</c:v>
                </c:pt>
                <c:pt idx="1">
                  <c:v>+ Domain</c:v>
                </c:pt>
                <c:pt idx="2">
                  <c:v>UD (Syn-Dep)</c:v>
                </c:pt>
                <c:pt idx="3">
                  <c:v>Sem-Dep</c:v>
                </c:pt>
                <c:pt idx="4">
                  <c:v>PTB (Syn-Const)</c:v>
                </c:pt>
                <c:pt idx="5">
                  <c:v>Sem-Const</c:v>
                </c:pt>
                <c:pt idx="6">
                  <c:v>Average SLR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59.3</c:v>
                </c:pt>
                <c:pt idx="1">
                  <c:v>45.9</c:v>
                </c:pt>
                <c:pt idx="2">
                  <c:v>32.700000000000003</c:v>
                </c:pt>
                <c:pt idx="3">
                  <c:v>31</c:v>
                </c:pt>
                <c:pt idx="4">
                  <c:v>29.4</c:v>
                </c:pt>
                <c:pt idx="5">
                  <c:v>25.7</c:v>
                </c:pt>
                <c:pt idx="6">
                  <c:v>29.3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C8-4919-95BC-DF9485B31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8883312"/>
        <c:axId val="838883728"/>
      </c:barChart>
      <c:catAx>
        <c:axId val="83888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8883728"/>
        <c:crosses val="autoZero"/>
        <c:auto val="1"/>
        <c:lblAlgn val="ctr"/>
        <c:lblOffset val="100"/>
        <c:noMultiLvlLbl val="0"/>
      </c:catAx>
      <c:valAx>
        <c:axId val="83888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8883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DEA-4E2C-B9A2-2E2F46B5D01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DEA-4E2C-B9A2-2E2F46B5D01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DEA-4E2C-B9A2-2E2F46B5D010}"/>
              </c:ext>
            </c:extLst>
          </c:dPt>
          <c:errBars>
            <c:errBarType val="both"/>
            <c:errValType val="cust"/>
            <c:noEndCap val="0"/>
            <c:plus>
              <c:numLit>
                <c:formatCode>General</c:formatCode>
                <c:ptCount val="4"/>
                <c:pt idx="0">
                  <c:v>1.1000000000000001</c:v>
                </c:pt>
                <c:pt idx="1">
                  <c:v>2.2000000000000002</c:v>
                </c:pt>
                <c:pt idx="2">
                  <c:v>3</c:v>
                </c:pt>
                <c:pt idx="3">
                  <c:v>2.2000000000000002</c:v>
                </c:pt>
              </c:numLit>
            </c:plus>
            <c:minus>
              <c:numLit>
                <c:formatCode>General</c:formatCode>
                <c:ptCount val="4"/>
                <c:pt idx="0">
                  <c:v>0.9</c:v>
                </c:pt>
                <c:pt idx="1">
                  <c:v>1.5</c:v>
                </c:pt>
                <c:pt idx="2">
                  <c:v>3.7</c:v>
                </c:pt>
                <c:pt idx="3">
                  <c:v>2.9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Dep</c:v>
                </c:pt>
                <c:pt idx="1">
                  <c:v>Syn</c:v>
                </c:pt>
                <c:pt idx="2">
                  <c:v>Sem</c:v>
                </c:pt>
                <c:pt idx="3">
                  <c:v>Const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31.6</c:v>
                </c:pt>
                <c:pt idx="1">
                  <c:v>30.5</c:v>
                </c:pt>
                <c:pt idx="2">
                  <c:v>28.4</c:v>
                </c:pt>
                <c:pt idx="3">
                  <c:v>27.6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EA-4E2C-B9A2-2E2F46B5D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6191616"/>
        <c:axId val="1016205760"/>
      </c:barChart>
      <c:catAx>
        <c:axId val="101619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6205760"/>
        <c:crosses val="autoZero"/>
        <c:auto val="1"/>
        <c:lblAlgn val="ctr"/>
        <c:lblOffset val="100"/>
        <c:noMultiLvlLbl val="0"/>
      </c:catAx>
      <c:valAx>
        <c:axId val="1016205760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619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82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3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3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89C57-55D7-40A4-A101-E74FAC7A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55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Jakob Prange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1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6" y="4736748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8" y="375539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Jakob Prange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25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Jakob Prange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Jakob Prange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889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Jakob Prange</a:t>
            </a:r>
            <a:endParaRPr lang="en-US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Jakob Prange</a:t>
            </a:r>
            <a:endParaRPr lang="en-US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498B1-AF6E-44A5-8769-A1761BA8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F43DD-EB43-4717-930B-422D9B4BC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73F17-6CEA-43C3-9898-094DD8CDC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3B107-80B9-4DB5-ABBB-48C367D87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9266E-7C91-4566-97BF-DE82A8BF6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HK"/>
              <a:t>Jakob Prange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E4ED0-59CB-4D4B-89E2-0B48CC52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1A48-360E-4CE2-AAE2-5B1ADA36B04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82576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5305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BFEF-1CBC-445A-9386-CD0D45D65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43890B-F0C7-49EB-84B3-E6EAA2F90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B7309-627D-41AC-80B2-4AEF3D6C0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00B41-7F56-421E-878F-F13F4C71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HK"/>
              <a:t>Jakob Prange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709DF-BD11-4A75-8639-8900E36B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1A48-360E-4CE2-AAE2-5B1ADA36B04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75505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29C54-18C5-4AB8-A8B0-1E9B5ABA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34885-5F77-4FA8-B9FE-FE19DA17E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8BEB1-FE5B-4F87-8253-AF2FC9DEE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97F80-373B-419B-B84B-A226CA42D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HK"/>
              <a:t>Jakob Prange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0543C-3D3F-4D6A-9D25-186CFE7BF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1A48-360E-4CE2-AAE2-5B1ADA36B04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60816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2895600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Jakob Prange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C828E-ED8A-48B5-BE7A-AC13AE3BA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4DE82-9C28-45A8-8DDD-04C07ADB9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75672-65CE-482E-B927-7FCB3810C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64D1D-882D-4464-AFED-4C1FD4C2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HK"/>
              <a:t>Jakob Prange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2265A-83B4-4916-8D8F-399F2B4D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1A48-360E-4CE2-AAE2-5B1ADA36B04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53980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498B1-AF6E-44A5-8769-A1761BA8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F43DD-EB43-4717-930B-422D9B4BC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73F17-6CEA-43C3-9898-094DD8CDC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3B107-80B9-4DB5-ABBB-48C367D87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9266E-7C91-4566-97BF-DE82A8BF6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HK"/>
              <a:t>Jakob Prange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E4ED0-59CB-4D4B-89E2-0B48CC52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1A48-360E-4CE2-AAE2-5B1ADA36B04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12794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49BB-4E16-4B9B-9C3E-0B5192973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B345C-7666-421F-88EF-8EAD5CA45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F1242-CF9B-44C9-8C30-2255D201F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992EFA-7109-4319-9197-D38CC5C6B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242F0-BA4D-4083-9686-E001DD266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861654-014A-44FB-8745-759492A0C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4BB581-4AEC-4566-91A4-4094A752E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HK"/>
              <a:t>Jakob Prange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5CEB18-A8C1-49CF-AE09-ECB7E6CF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1A48-360E-4CE2-AAE2-5B1ADA36B04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1601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C4694-135A-4292-A73E-8B5366F58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F583FE-1BE8-4A25-9160-14D7B450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2DBACD-46D6-45DD-9C13-85EFB13E6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HK"/>
              <a:t>Jakob Prange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FD9190-DF32-4733-B662-76FA1589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1A48-360E-4CE2-AAE2-5B1ADA36B04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88921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C992F5-702F-49F1-9914-6B8B9D55C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6555A-A586-4C41-9F33-F632DC88D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HK"/>
              <a:t>Jakob Prange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F1C6E-3209-4880-A10E-67C4FAD4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1A48-360E-4CE2-AAE2-5B1ADA36B04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15211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F4958-7D1B-4F70-95E4-E3C2BE8BF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A5D38-00D8-4C3B-A271-297519E0D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C0E9E-DF69-4042-A253-69B3A5578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FCE1A-830C-4809-B31F-5FD9CB84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46507-6C8F-4891-A73D-0F3549131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HK"/>
              <a:t>Jakob Prange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E8A4C-AC0A-492C-BC13-D729A59A8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1A48-360E-4CE2-AAE2-5B1ADA36B04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49356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25C1F-8CDB-4327-A02E-3DA65896E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99A1A4-892B-40E3-8032-70E1263791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662A46-600B-4403-99FE-16551F9A5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06B6A-FFFB-4997-96C8-A7F1598FE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75B0E-A1C7-406A-9E42-9A231DE5A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HK"/>
              <a:t>Jakob Prange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6DBF0-78C6-413B-B714-2AFDAA18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1A48-360E-4CE2-AAE2-5B1ADA36B04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52955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5D0F-9FF1-44C0-8DEC-411D4F1B9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280E7-8129-42F4-AE7D-DD768DEE9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05ACE-36CB-4460-A61A-46AFB5F9E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13989-0D29-43BA-ADC1-0F8AD2DF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HK"/>
              <a:t>Jakob Prange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FE450-A1FE-4104-A4DA-BAA3F1203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1A48-360E-4CE2-AAE2-5B1ADA36B04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54072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AF0E77-891B-4EB2-8F39-026A37780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197D5-0E77-472B-A0D5-BE3C1F808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51C7E-BACA-442E-AC6F-D806B389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00776-8E92-4C01-ABD8-7E28E4F1B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HK"/>
              <a:t>Jakob Prange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D907-3CD6-4954-9A69-65B186FB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1A48-360E-4CE2-AAE2-5B1ADA36B04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85764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569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26A3-DF54-47D2-8C3A-34FD43A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Jakob Prange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148840"/>
            <a:ext cx="4179570" cy="171553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Jakob Prange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7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Jakob Prange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Jakob Prange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06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Jakob Prange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22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654378"/>
            <a:ext cx="2105135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809747"/>
            <a:ext cx="22998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809747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68583"/>
            <a:ext cx="181347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68583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/>
              <a:t>Jakob Prange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2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Jakob Prange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66" r:id="rId5"/>
    <p:sldLayoutId id="2147483667" r:id="rId6"/>
    <p:sldLayoutId id="2147483654" r:id="rId7"/>
    <p:sldLayoutId id="2147483663" r:id="rId8"/>
    <p:sldLayoutId id="2147483662" r:id="rId9"/>
    <p:sldLayoutId id="2147483668" r:id="rId10"/>
    <p:sldLayoutId id="2147483652" r:id="rId11"/>
    <p:sldLayoutId id="2147483653" r:id="rId12"/>
    <p:sldLayoutId id="2147483660" r:id="rId13"/>
    <p:sldLayoutId id="2147483664" r:id="rId14"/>
    <p:sldLayoutId id="2147483665" r:id="rId15"/>
    <p:sldLayoutId id="2147483670" r:id="rId16"/>
    <p:sldLayoutId id="2147483684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9093A8-0D65-44D1-992B-BE00C397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0A2B1-6E7D-45EE-A10B-82BEB0497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1339E-7564-452A-8881-26EAA02F8A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11th May, 2023</a:t>
            </a:r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425A4-DD3F-47B8-AC43-A2AC25E7B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HK"/>
              <a:t>Jakob Prange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6427C-F415-4D77-AB15-34877765C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21A48-360E-4CE2-AAE2-5B1ADA36B040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9151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emf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11" Type="http://schemas.openxmlformats.org/officeDocument/2006/relationships/image" Target="../media/image32.jpg"/><Relationship Id="rId5" Type="http://schemas.openxmlformats.org/officeDocument/2006/relationships/image" Target="../media/image27.emf"/><Relationship Id="rId10" Type="http://schemas.microsoft.com/office/2007/relationships/hdphoto" Target="../media/hdphoto1.wdp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2978" y="447041"/>
            <a:ext cx="3983713" cy="4768318"/>
          </a:xfrm>
        </p:spPr>
        <p:txBody>
          <a:bodyPr/>
          <a:lstStyle/>
          <a:p>
            <a:r>
              <a:rPr lang="en-US" sz="6000" b="1" dirty="0"/>
              <a:t>Can</a:t>
            </a:r>
            <a:br>
              <a:rPr lang="en-US" sz="3200" b="1" dirty="0"/>
            </a:br>
            <a:r>
              <a:rPr lang="en-US" sz="3200" b="1" dirty="0"/>
              <a:t>a pretrained neural </a:t>
            </a:r>
            <a:br>
              <a:rPr lang="en-US" sz="3200" b="1" dirty="0"/>
            </a:br>
            <a:r>
              <a:rPr lang="en-US" sz="3200" b="1" dirty="0"/>
              <a:t>language model 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still benefit from </a:t>
            </a:r>
            <a:br>
              <a:rPr lang="en-US" sz="3200" b="1" dirty="0"/>
            </a:br>
            <a:br>
              <a:rPr lang="en-US" sz="3200" b="1" dirty="0"/>
            </a:b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C50113-6489-4213-857A-E319DE225A4E}"/>
              </a:ext>
            </a:extLst>
          </p:cNvPr>
          <p:cNvSpPr/>
          <p:nvPr/>
        </p:nvSpPr>
        <p:spPr>
          <a:xfrm>
            <a:off x="904581" y="5586890"/>
            <a:ext cx="18165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Jakob </a:t>
            </a:r>
            <a:r>
              <a:rPr lang="en-US" sz="2400" dirty="0" err="1"/>
              <a:t>Prange</a:t>
            </a:r>
            <a:endParaRPr lang="en-US" sz="2400" dirty="0"/>
          </a:p>
          <a:p>
            <a:endParaRPr lang="en-US" sz="1600" dirty="0"/>
          </a:p>
          <a:p>
            <a:r>
              <a:rPr lang="en-US" sz="1600" dirty="0"/>
              <a:t>11th May, 2023</a:t>
            </a:r>
            <a:endParaRPr lang="en-HK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D5D75-576A-4AA5-921F-9A827907FEB0}"/>
              </a:ext>
            </a:extLst>
          </p:cNvPr>
          <p:cNvSpPr/>
          <p:nvPr/>
        </p:nvSpPr>
        <p:spPr>
          <a:xfrm>
            <a:off x="6716292" y="6171665"/>
            <a:ext cx="3684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Some upper and some lower bounds</a:t>
            </a:r>
            <a:endParaRPr lang="en-HK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048145-0D9A-49D9-B470-A3C5763B53DF}"/>
              </a:ext>
            </a:extLst>
          </p:cNvPr>
          <p:cNvSpPr txBox="1">
            <a:spLocks/>
          </p:cNvSpPr>
          <p:nvPr/>
        </p:nvSpPr>
        <p:spPr>
          <a:xfrm>
            <a:off x="5071872" y="4604011"/>
            <a:ext cx="6973824" cy="13636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b="1" dirty="0"/>
            </a:br>
            <a:r>
              <a:rPr lang="en-US" sz="3200" b="1" dirty="0"/>
              <a:t>linguistic  </a:t>
            </a:r>
            <a:r>
              <a:rPr lang="en-US" sz="4400" b="1" dirty="0"/>
              <a:t>symbol</a:t>
            </a:r>
            <a:r>
              <a:rPr lang="en-US" sz="3200" b="1" dirty="0"/>
              <a:t>  structure</a:t>
            </a:r>
            <a:br>
              <a:rPr lang="en-US" sz="3200" b="1" dirty="0"/>
            </a:br>
            <a:r>
              <a:rPr lang="en-US" sz="6000" b="1" dirty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70E77B-D507-41FA-95A2-8C769AFCD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Slicing up Linguistic Graphs</a:t>
            </a:r>
            <a:endParaRPr lang="en-H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78101-6505-4B07-947F-908B46FE2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DFB76E-9990-4173-A13C-24500862E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 b="1316"/>
          <a:stretch/>
        </p:blipFill>
        <p:spPr>
          <a:xfrm>
            <a:off x="6772695" y="2935814"/>
            <a:ext cx="4654035" cy="1444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4DF067-2EA6-450C-841C-B3269568D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60" t="43451" r="8141" b="49869"/>
          <a:stretch/>
        </p:blipFill>
        <p:spPr>
          <a:xfrm>
            <a:off x="9635854" y="4176253"/>
            <a:ext cx="689103" cy="193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A0B9FE-B5EB-4C8B-A96C-5418D2771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60" t="43451" r="8141" b="49869"/>
          <a:stretch/>
        </p:blipFill>
        <p:spPr>
          <a:xfrm>
            <a:off x="8710666" y="4176253"/>
            <a:ext cx="689103" cy="193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508629-8837-4752-9BF0-EB5F5648E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60" t="43451" r="8141" b="49869"/>
          <a:stretch/>
        </p:blipFill>
        <p:spPr>
          <a:xfrm>
            <a:off x="7770129" y="4176253"/>
            <a:ext cx="689103" cy="193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752155-C915-408E-B9CA-E491F91E3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60" t="43451" r="8141" b="49869"/>
          <a:stretch/>
        </p:blipFill>
        <p:spPr>
          <a:xfrm>
            <a:off x="6873223" y="4176252"/>
            <a:ext cx="689103" cy="1936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84CE83-0053-4860-B126-36E2E0EAC342}"/>
              </a:ext>
            </a:extLst>
          </p:cNvPr>
          <p:cNvSpPr/>
          <p:nvPr/>
        </p:nvSpPr>
        <p:spPr>
          <a:xfrm>
            <a:off x="7987426" y="3680216"/>
            <a:ext cx="283464" cy="485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523EC5-8665-47D3-8304-0B1FEF626766}"/>
              </a:ext>
            </a:extLst>
          </p:cNvPr>
          <p:cNvSpPr/>
          <p:nvPr/>
        </p:nvSpPr>
        <p:spPr>
          <a:xfrm rot="1529511">
            <a:off x="10417403" y="3283373"/>
            <a:ext cx="851544" cy="723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F8D497-80AB-401E-BC45-9FF1D77D267F}"/>
              </a:ext>
            </a:extLst>
          </p:cNvPr>
          <p:cNvSpPr/>
          <p:nvPr/>
        </p:nvSpPr>
        <p:spPr>
          <a:xfrm rot="1330412">
            <a:off x="8199623" y="3622149"/>
            <a:ext cx="744828" cy="413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8DC6DA-9869-438E-A162-AB412D8B1519}"/>
              </a:ext>
            </a:extLst>
          </p:cNvPr>
          <p:cNvSpPr/>
          <p:nvPr/>
        </p:nvSpPr>
        <p:spPr>
          <a:xfrm>
            <a:off x="9011554" y="3744932"/>
            <a:ext cx="859536" cy="2898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7AD985-649A-4F77-8A43-09BEC4DC0A96}"/>
              </a:ext>
            </a:extLst>
          </p:cNvPr>
          <p:cNvSpPr/>
          <p:nvPr/>
        </p:nvSpPr>
        <p:spPr>
          <a:xfrm>
            <a:off x="9635854" y="2923030"/>
            <a:ext cx="1055632" cy="1237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F31C04-F64D-4992-9CB7-801510BED29D}"/>
              </a:ext>
            </a:extLst>
          </p:cNvPr>
          <p:cNvSpPr/>
          <p:nvPr/>
        </p:nvSpPr>
        <p:spPr>
          <a:xfrm>
            <a:off x="8245117" y="3749591"/>
            <a:ext cx="901745" cy="413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E2EAC2-8F82-41C2-B334-0D645D69BA0F}"/>
              </a:ext>
            </a:extLst>
          </p:cNvPr>
          <p:cNvSpPr/>
          <p:nvPr/>
        </p:nvSpPr>
        <p:spPr>
          <a:xfrm>
            <a:off x="8760558" y="3675430"/>
            <a:ext cx="901745" cy="485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C04527-6831-4424-A7C9-79F856029F15}"/>
              </a:ext>
            </a:extLst>
          </p:cNvPr>
          <p:cNvSpPr/>
          <p:nvPr/>
        </p:nvSpPr>
        <p:spPr>
          <a:xfrm>
            <a:off x="10470900" y="3429000"/>
            <a:ext cx="1092208" cy="723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BEE11DA-9949-44EA-90B2-EC7A33E96B09}"/>
              </a:ext>
            </a:extLst>
          </p:cNvPr>
          <p:cNvSpPr/>
          <p:nvPr/>
        </p:nvSpPr>
        <p:spPr>
          <a:xfrm>
            <a:off x="7845060" y="2815467"/>
            <a:ext cx="1849074" cy="901819"/>
          </a:xfrm>
          <a:custGeom>
            <a:avLst/>
            <a:gdLst>
              <a:gd name="connsiteX0" fmla="*/ 728612 w 1849074"/>
              <a:gd name="connsiteY0" fmla="*/ 231819 h 901819"/>
              <a:gd name="connsiteX1" fmla="*/ 780128 w 1849074"/>
              <a:gd name="connsiteY1" fmla="*/ 206062 h 901819"/>
              <a:gd name="connsiteX2" fmla="*/ 831643 w 1849074"/>
              <a:gd name="connsiteY2" fmla="*/ 193183 h 901819"/>
              <a:gd name="connsiteX3" fmla="*/ 896038 w 1849074"/>
              <a:gd name="connsiteY3" fmla="*/ 173864 h 901819"/>
              <a:gd name="connsiteX4" fmla="*/ 1069902 w 1849074"/>
              <a:gd name="connsiteY4" fmla="*/ 135228 h 901819"/>
              <a:gd name="connsiteX5" fmla="*/ 1147176 w 1849074"/>
              <a:gd name="connsiteY5" fmla="*/ 115910 h 901819"/>
              <a:gd name="connsiteX6" fmla="*/ 1224449 w 1849074"/>
              <a:gd name="connsiteY6" fmla="*/ 83712 h 901819"/>
              <a:gd name="connsiteX7" fmla="*/ 1372556 w 1849074"/>
              <a:gd name="connsiteY7" fmla="*/ 45076 h 901819"/>
              <a:gd name="connsiteX8" fmla="*/ 1417632 w 1849074"/>
              <a:gd name="connsiteY8" fmla="*/ 32197 h 901819"/>
              <a:gd name="connsiteX9" fmla="*/ 1469148 w 1849074"/>
              <a:gd name="connsiteY9" fmla="*/ 19318 h 901819"/>
              <a:gd name="connsiteX10" fmla="*/ 1539981 w 1849074"/>
              <a:gd name="connsiteY10" fmla="*/ 0 h 901819"/>
              <a:gd name="connsiteX11" fmla="*/ 1643012 w 1849074"/>
              <a:gd name="connsiteY11" fmla="*/ 12879 h 901819"/>
              <a:gd name="connsiteX12" fmla="*/ 1694528 w 1849074"/>
              <a:gd name="connsiteY12" fmla="*/ 32197 h 901819"/>
              <a:gd name="connsiteX13" fmla="*/ 1733164 w 1849074"/>
              <a:gd name="connsiteY13" fmla="*/ 38636 h 901819"/>
              <a:gd name="connsiteX14" fmla="*/ 1758922 w 1849074"/>
              <a:gd name="connsiteY14" fmla="*/ 51515 h 901819"/>
              <a:gd name="connsiteX15" fmla="*/ 1784680 w 1849074"/>
              <a:gd name="connsiteY15" fmla="*/ 83712 h 901819"/>
              <a:gd name="connsiteX16" fmla="*/ 1803998 w 1849074"/>
              <a:gd name="connsiteY16" fmla="*/ 115910 h 901819"/>
              <a:gd name="connsiteX17" fmla="*/ 1816877 w 1849074"/>
              <a:gd name="connsiteY17" fmla="*/ 135228 h 901819"/>
              <a:gd name="connsiteX18" fmla="*/ 1829756 w 1849074"/>
              <a:gd name="connsiteY18" fmla="*/ 167425 h 901819"/>
              <a:gd name="connsiteX19" fmla="*/ 1836195 w 1849074"/>
              <a:gd name="connsiteY19" fmla="*/ 199622 h 901819"/>
              <a:gd name="connsiteX20" fmla="*/ 1842635 w 1849074"/>
              <a:gd name="connsiteY20" fmla="*/ 218941 h 901819"/>
              <a:gd name="connsiteX21" fmla="*/ 1849074 w 1849074"/>
              <a:gd name="connsiteY21" fmla="*/ 257577 h 901819"/>
              <a:gd name="connsiteX22" fmla="*/ 1842635 w 1849074"/>
              <a:gd name="connsiteY22" fmla="*/ 354169 h 901819"/>
              <a:gd name="connsiteX23" fmla="*/ 1829756 w 1849074"/>
              <a:gd name="connsiteY23" fmla="*/ 425003 h 901819"/>
              <a:gd name="connsiteX24" fmla="*/ 1803998 w 1849074"/>
              <a:gd name="connsiteY24" fmla="*/ 476518 h 901819"/>
              <a:gd name="connsiteX25" fmla="*/ 1771801 w 1849074"/>
              <a:gd name="connsiteY25" fmla="*/ 495836 h 901819"/>
              <a:gd name="connsiteX26" fmla="*/ 1739604 w 1849074"/>
              <a:gd name="connsiteY26" fmla="*/ 502276 h 901819"/>
              <a:gd name="connsiteX27" fmla="*/ 1681649 w 1849074"/>
              <a:gd name="connsiteY27" fmla="*/ 515155 h 901819"/>
              <a:gd name="connsiteX28" fmla="*/ 1591497 w 1849074"/>
              <a:gd name="connsiteY28" fmla="*/ 534473 h 901819"/>
              <a:gd name="connsiteX29" fmla="*/ 1514224 w 1849074"/>
              <a:gd name="connsiteY29" fmla="*/ 553791 h 901819"/>
              <a:gd name="connsiteX30" fmla="*/ 1424071 w 1849074"/>
              <a:gd name="connsiteY30" fmla="*/ 585988 h 901819"/>
              <a:gd name="connsiteX31" fmla="*/ 1288843 w 1849074"/>
              <a:gd name="connsiteY31" fmla="*/ 618186 h 901819"/>
              <a:gd name="connsiteX32" fmla="*/ 1166494 w 1849074"/>
              <a:gd name="connsiteY32" fmla="*/ 663262 h 901819"/>
              <a:gd name="connsiteX33" fmla="*/ 1127857 w 1849074"/>
              <a:gd name="connsiteY33" fmla="*/ 669701 h 901819"/>
              <a:gd name="connsiteX34" fmla="*/ 1082781 w 1849074"/>
              <a:gd name="connsiteY34" fmla="*/ 676141 h 901819"/>
              <a:gd name="connsiteX35" fmla="*/ 973311 w 1849074"/>
              <a:gd name="connsiteY35" fmla="*/ 695459 h 901819"/>
              <a:gd name="connsiteX36" fmla="*/ 767249 w 1849074"/>
              <a:gd name="connsiteY36" fmla="*/ 759853 h 901819"/>
              <a:gd name="connsiteX37" fmla="*/ 702855 w 1849074"/>
              <a:gd name="connsiteY37" fmla="*/ 792050 h 901819"/>
              <a:gd name="connsiteX38" fmla="*/ 670657 w 1849074"/>
              <a:gd name="connsiteY38" fmla="*/ 798490 h 901819"/>
              <a:gd name="connsiteX39" fmla="*/ 606263 w 1849074"/>
              <a:gd name="connsiteY39" fmla="*/ 817808 h 901819"/>
              <a:gd name="connsiteX40" fmla="*/ 574066 w 1849074"/>
              <a:gd name="connsiteY40" fmla="*/ 837126 h 901819"/>
              <a:gd name="connsiteX41" fmla="*/ 528990 w 1849074"/>
              <a:gd name="connsiteY41" fmla="*/ 850005 h 901819"/>
              <a:gd name="connsiteX42" fmla="*/ 387322 w 1849074"/>
              <a:gd name="connsiteY42" fmla="*/ 882203 h 901819"/>
              <a:gd name="connsiteX43" fmla="*/ 361564 w 1849074"/>
              <a:gd name="connsiteY43" fmla="*/ 895081 h 901819"/>
              <a:gd name="connsiteX44" fmla="*/ 123305 w 1849074"/>
              <a:gd name="connsiteY44" fmla="*/ 895081 h 901819"/>
              <a:gd name="connsiteX45" fmla="*/ 84669 w 1849074"/>
              <a:gd name="connsiteY45" fmla="*/ 882203 h 901819"/>
              <a:gd name="connsiteX46" fmla="*/ 20274 w 1849074"/>
              <a:gd name="connsiteY46" fmla="*/ 830687 h 901819"/>
              <a:gd name="connsiteX47" fmla="*/ 7395 w 1849074"/>
              <a:gd name="connsiteY47" fmla="*/ 804929 h 901819"/>
              <a:gd name="connsiteX48" fmla="*/ 7395 w 1849074"/>
              <a:gd name="connsiteY48" fmla="*/ 682580 h 901819"/>
              <a:gd name="connsiteX49" fmla="*/ 26714 w 1849074"/>
              <a:gd name="connsiteY49" fmla="*/ 643943 h 901819"/>
              <a:gd name="connsiteX50" fmla="*/ 39593 w 1849074"/>
              <a:gd name="connsiteY50" fmla="*/ 611746 h 901819"/>
              <a:gd name="connsiteX51" fmla="*/ 71790 w 1849074"/>
              <a:gd name="connsiteY51" fmla="*/ 585988 h 901819"/>
              <a:gd name="connsiteX52" fmla="*/ 110426 w 1849074"/>
              <a:gd name="connsiteY52" fmla="*/ 540912 h 901819"/>
              <a:gd name="connsiteX53" fmla="*/ 181260 w 1849074"/>
              <a:gd name="connsiteY53" fmla="*/ 476518 h 901819"/>
              <a:gd name="connsiteX54" fmla="*/ 284291 w 1849074"/>
              <a:gd name="connsiteY54" fmla="*/ 418563 h 901819"/>
              <a:gd name="connsiteX55" fmla="*/ 322928 w 1849074"/>
              <a:gd name="connsiteY55" fmla="*/ 399245 h 901819"/>
              <a:gd name="connsiteX56" fmla="*/ 348686 w 1849074"/>
              <a:gd name="connsiteY56" fmla="*/ 392805 h 901819"/>
              <a:gd name="connsiteX57" fmla="*/ 387322 w 1849074"/>
              <a:gd name="connsiteY57" fmla="*/ 373487 h 901819"/>
              <a:gd name="connsiteX58" fmla="*/ 445277 w 1849074"/>
              <a:gd name="connsiteY58" fmla="*/ 360608 h 901819"/>
              <a:gd name="connsiteX59" fmla="*/ 496793 w 1849074"/>
              <a:gd name="connsiteY59" fmla="*/ 341290 h 901819"/>
              <a:gd name="connsiteX60" fmla="*/ 541869 w 1849074"/>
              <a:gd name="connsiteY60" fmla="*/ 321972 h 901819"/>
              <a:gd name="connsiteX61" fmla="*/ 567626 w 1849074"/>
              <a:gd name="connsiteY61" fmla="*/ 315532 h 901819"/>
              <a:gd name="connsiteX62" fmla="*/ 593384 w 1849074"/>
              <a:gd name="connsiteY62" fmla="*/ 302653 h 901819"/>
              <a:gd name="connsiteX63" fmla="*/ 651339 w 1849074"/>
              <a:gd name="connsiteY63" fmla="*/ 283335 h 901819"/>
              <a:gd name="connsiteX64" fmla="*/ 670657 w 1849074"/>
              <a:gd name="connsiteY64" fmla="*/ 276895 h 901819"/>
              <a:gd name="connsiteX65" fmla="*/ 728612 w 1849074"/>
              <a:gd name="connsiteY65" fmla="*/ 231819 h 90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49074" h="901819">
                <a:moveTo>
                  <a:pt x="728612" y="231819"/>
                </a:moveTo>
                <a:cubicBezTo>
                  <a:pt x="746857" y="220014"/>
                  <a:pt x="762152" y="212803"/>
                  <a:pt x="780128" y="206062"/>
                </a:cubicBezTo>
                <a:cubicBezTo>
                  <a:pt x="796701" y="199847"/>
                  <a:pt x="814589" y="197920"/>
                  <a:pt x="831643" y="193183"/>
                </a:cubicBezTo>
                <a:cubicBezTo>
                  <a:pt x="853236" y="187185"/>
                  <a:pt x="874263" y="179161"/>
                  <a:pt x="896038" y="173864"/>
                </a:cubicBezTo>
                <a:cubicBezTo>
                  <a:pt x="953724" y="159832"/>
                  <a:pt x="1012054" y="148577"/>
                  <a:pt x="1069902" y="135228"/>
                </a:cubicBezTo>
                <a:cubicBezTo>
                  <a:pt x="1095773" y="129258"/>
                  <a:pt x="1122668" y="126122"/>
                  <a:pt x="1147176" y="115910"/>
                </a:cubicBezTo>
                <a:cubicBezTo>
                  <a:pt x="1172934" y="105177"/>
                  <a:pt x="1198080" y="92840"/>
                  <a:pt x="1224449" y="83712"/>
                </a:cubicBezTo>
                <a:cubicBezTo>
                  <a:pt x="1305352" y="55707"/>
                  <a:pt x="1301997" y="62716"/>
                  <a:pt x="1372556" y="45076"/>
                </a:cubicBezTo>
                <a:cubicBezTo>
                  <a:pt x="1387716" y="41286"/>
                  <a:pt x="1402533" y="36223"/>
                  <a:pt x="1417632" y="32197"/>
                </a:cubicBezTo>
                <a:cubicBezTo>
                  <a:pt x="1434735" y="27636"/>
                  <a:pt x="1452129" y="24181"/>
                  <a:pt x="1469148" y="19318"/>
                </a:cubicBezTo>
                <a:cubicBezTo>
                  <a:pt x="1545398" y="-2468"/>
                  <a:pt x="1472518" y="13492"/>
                  <a:pt x="1539981" y="0"/>
                </a:cubicBezTo>
                <a:cubicBezTo>
                  <a:pt x="1560087" y="2234"/>
                  <a:pt x="1620029" y="8282"/>
                  <a:pt x="1643012" y="12879"/>
                </a:cubicBezTo>
                <a:cubicBezTo>
                  <a:pt x="1657355" y="15748"/>
                  <a:pt x="1683175" y="29101"/>
                  <a:pt x="1694528" y="32197"/>
                </a:cubicBezTo>
                <a:cubicBezTo>
                  <a:pt x="1707124" y="35632"/>
                  <a:pt x="1720285" y="36490"/>
                  <a:pt x="1733164" y="38636"/>
                </a:cubicBezTo>
                <a:cubicBezTo>
                  <a:pt x="1741750" y="42929"/>
                  <a:pt x="1751698" y="45194"/>
                  <a:pt x="1758922" y="51515"/>
                </a:cubicBezTo>
                <a:cubicBezTo>
                  <a:pt x="1769266" y="60566"/>
                  <a:pt x="1776798" y="72452"/>
                  <a:pt x="1784680" y="83712"/>
                </a:cubicBezTo>
                <a:cubicBezTo>
                  <a:pt x="1791858" y="93966"/>
                  <a:pt x="1797365" y="105296"/>
                  <a:pt x="1803998" y="115910"/>
                </a:cubicBezTo>
                <a:cubicBezTo>
                  <a:pt x="1808100" y="122473"/>
                  <a:pt x="1813416" y="128306"/>
                  <a:pt x="1816877" y="135228"/>
                </a:cubicBezTo>
                <a:cubicBezTo>
                  <a:pt x="1822046" y="145567"/>
                  <a:pt x="1825463" y="156693"/>
                  <a:pt x="1829756" y="167425"/>
                </a:cubicBezTo>
                <a:cubicBezTo>
                  <a:pt x="1831902" y="178157"/>
                  <a:pt x="1833540" y="189004"/>
                  <a:pt x="1836195" y="199622"/>
                </a:cubicBezTo>
                <a:cubicBezTo>
                  <a:pt x="1837841" y="206207"/>
                  <a:pt x="1841162" y="212315"/>
                  <a:pt x="1842635" y="218941"/>
                </a:cubicBezTo>
                <a:cubicBezTo>
                  <a:pt x="1845467" y="231686"/>
                  <a:pt x="1846928" y="244698"/>
                  <a:pt x="1849074" y="257577"/>
                </a:cubicBezTo>
                <a:cubicBezTo>
                  <a:pt x="1846928" y="289774"/>
                  <a:pt x="1845694" y="322046"/>
                  <a:pt x="1842635" y="354169"/>
                </a:cubicBezTo>
                <a:cubicBezTo>
                  <a:pt x="1842351" y="357146"/>
                  <a:pt x="1832086" y="418945"/>
                  <a:pt x="1829756" y="425003"/>
                </a:cubicBezTo>
                <a:cubicBezTo>
                  <a:pt x="1822864" y="442922"/>
                  <a:pt x="1820461" y="466640"/>
                  <a:pt x="1803998" y="476518"/>
                </a:cubicBezTo>
                <a:cubicBezTo>
                  <a:pt x="1793266" y="482957"/>
                  <a:pt x="1783422" y="491188"/>
                  <a:pt x="1771801" y="495836"/>
                </a:cubicBezTo>
                <a:cubicBezTo>
                  <a:pt x="1761639" y="499901"/>
                  <a:pt x="1750306" y="499983"/>
                  <a:pt x="1739604" y="502276"/>
                </a:cubicBezTo>
                <a:cubicBezTo>
                  <a:pt x="1720254" y="506423"/>
                  <a:pt x="1700848" y="510355"/>
                  <a:pt x="1681649" y="515155"/>
                </a:cubicBezTo>
                <a:cubicBezTo>
                  <a:pt x="1602091" y="535045"/>
                  <a:pt x="1671360" y="523065"/>
                  <a:pt x="1591497" y="534473"/>
                </a:cubicBezTo>
                <a:cubicBezTo>
                  <a:pt x="1522848" y="561933"/>
                  <a:pt x="1600103" y="533973"/>
                  <a:pt x="1514224" y="553791"/>
                </a:cubicBezTo>
                <a:cubicBezTo>
                  <a:pt x="1493040" y="558680"/>
                  <a:pt x="1441217" y="580533"/>
                  <a:pt x="1424071" y="585988"/>
                </a:cubicBezTo>
                <a:cubicBezTo>
                  <a:pt x="1338721" y="613145"/>
                  <a:pt x="1355438" y="608672"/>
                  <a:pt x="1288843" y="618186"/>
                </a:cubicBezTo>
                <a:cubicBezTo>
                  <a:pt x="1254362" y="632963"/>
                  <a:pt x="1200228" y="657640"/>
                  <a:pt x="1166494" y="663262"/>
                </a:cubicBezTo>
                <a:lnTo>
                  <a:pt x="1127857" y="669701"/>
                </a:lnTo>
                <a:cubicBezTo>
                  <a:pt x="1112856" y="672009"/>
                  <a:pt x="1097622" y="672961"/>
                  <a:pt x="1082781" y="676141"/>
                </a:cubicBezTo>
                <a:cubicBezTo>
                  <a:pt x="975832" y="699058"/>
                  <a:pt x="1110034" y="681785"/>
                  <a:pt x="973311" y="695459"/>
                </a:cubicBezTo>
                <a:cubicBezTo>
                  <a:pt x="960910" y="699106"/>
                  <a:pt x="784258" y="749647"/>
                  <a:pt x="767249" y="759853"/>
                </a:cubicBezTo>
                <a:cubicBezTo>
                  <a:pt x="740951" y="775632"/>
                  <a:pt x="732071" y="783285"/>
                  <a:pt x="702855" y="792050"/>
                </a:cubicBezTo>
                <a:cubicBezTo>
                  <a:pt x="692371" y="795195"/>
                  <a:pt x="681141" y="795345"/>
                  <a:pt x="670657" y="798490"/>
                </a:cubicBezTo>
                <a:cubicBezTo>
                  <a:pt x="585948" y="823903"/>
                  <a:pt x="689894" y="801083"/>
                  <a:pt x="606263" y="817808"/>
                </a:cubicBezTo>
                <a:cubicBezTo>
                  <a:pt x="595531" y="824247"/>
                  <a:pt x="585619" y="832312"/>
                  <a:pt x="574066" y="837126"/>
                </a:cubicBezTo>
                <a:cubicBezTo>
                  <a:pt x="559641" y="843136"/>
                  <a:pt x="544111" y="846060"/>
                  <a:pt x="528990" y="850005"/>
                </a:cubicBezTo>
                <a:cubicBezTo>
                  <a:pt x="426644" y="876704"/>
                  <a:pt x="455954" y="870764"/>
                  <a:pt x="387322" y="882203"/>
                </a:cubicBezTo>
                <a:cubicBezTo>
                  <a:pt x="378736" y="886496"/>
                  <a:pt x="370950" y="893070"/>
                  <a:pt x="361564" y="895081"/>
                </a:cubicBezTo>
                <a:cubicBezTo>
                  <a:pt x="294981" y="909349"/>
                  <a:pt x="169470" y="896791"/>
                  <a:pt x="123305" y="895081"/>
                </a:cubicBezTo>
                <a:cubicBezTo>
                  <a:pt x="110426" y="890788"/>
                  <a:pt x="96181" y="889398"/>
                  <a:pt x="84669" y="882203"/>
                </a:cubicBezTo>
                <a:cubicBezTo>
                  <a:pt x="61359" y="867634"/>
                  <a:pt x="20274" y="830687"/>
                  <a:pt x="20274" y="830687"/>
                </a:cubicBezTo>
                <a:cubicBezTo>
                  <a:pt x="15981" y="822101"/>
                  <a:pt x="10431" y="814036"/>
                  <a:pt x="7395" y="804929"/>
                </a:cubicBezTo>
                <a:cubicBezTo>
                  <a:pt x="-5089" y="767477"/>
                  <a:pt x="552" y="716794"/>
                  <a:pt x="7395" y="682580"/>
                </a:cubicBezTo>
                <a:cubicBezTo>
                  <a:pt x="10219" y="668460"/>
                  <a:pt x="20755" y="657052"/>
                  <a:pt x="26714" y="643943"/>
                </a:cubicBezTo>
                <a:cubicBezTo>
                  <a:pt x="31497" y="633420"/>
                  <a:pt x="32496" y="620870"/>
                  <a:pt x="39593" y="611746"/>
                </a:cubicBezTo>
                <a:cubicBezTo>
                  <a:pt x="48031" y="600897"/>
                  <a:pt x="62071" y="595707"/>
                  <a:pt x="71790" y="585988"/>
                </a:cubicBezTo>
                <a:cubicBezTo>
                  <a:pt x="85783" y="571995"/>
                  <a:pt x="97054" y="555500"/>
                  <a:pt x="110426" y="540912"/>
                </a:cubicBezTo>
                <a:cubicBezTo>
                  <a:pt x="131595" y="517818"/>
                  <a:pt x="156239" y="495284"/>
                  <a:pt x="181260" y="476518"/>
                </a:cubicBezTo>
                <a:cubicBezTo>
                  <a:pt x="220329" y="447216"/>
                  <a:pt x="236341" y="442538"/>
                  <a:pt x="284291" y="418563"/>
                </a:cubicBezTo>
                <a:cubicBezTo>
                  <a:pt x="297170" y="412124"/>
                  <a:pt x="308959" y="402738"/>
                  <a:pt x="322928" y="399245"/>
                </a:cubicBezTo>
                <a:cubicBezTo>
                  <a:pt x="331514" y="397098"/>
                  <a:pt x="340469" y="396092"/>
                  <a:pt x="348686" y="392805"/>
                </a:cubicBezTo>
                <a:cubicBezTo>
                  <a:pt x="362055" y="387457"/>
                  <a:pt x="373790" y="378408"/>
                  <a:pt x="387322" y="373487"/>
                </a:cubicBezTo>
                <a:cubicBezTo>
                  <a:pt x="521896" y="324552"/>
                  <a:pt x="333134" y="402663"/>
                  <a:pt x="445277" y="360608"/>
                </a:cubicBezTo>
                <a:cubicBezTo>
                  <a:pt x="512614" y="335356"/>
                  <a:pt x="430686" y="357815"/>
                  <a:pt x="496793" y="341290"/>
                </a:cubicBezTo>
                <a:cubicBezTo>
                  <a:pt x="519696" y="329838"/>
                  <a:pt x="519755" y="328290"/>
                  <a:pt x="541869" y="321972"/>
                </a:cubicBezTo>
                <a:cubicBezTo>
                  <a:pt x="550378" y="319541"/>
                  <a:pt x="559340" y="318640"/>
                  <a:pt x="567626" y="315532"/>
                </a:cubicBezTo>
                <a:cubicBezTo>
                  <a:pt x="576614" y="312161"/>
                  <a:pt x="584471" y="306218"/>
                  <a:pt x="593384" y="302653"/>
                </a:cubicBezTo>
                <a:cubicBezTo>
                  <a:pt x="593403" y="302645"/>
                  <a:pt x="641670" y="286558"/>
                  <a:pt x="651339" y="283335"/>
                </a:cubicBezTo>
                <a:cubicBezTo>
                  <a:pt x="657778" y="281188"/>
                  <a:pt x="665009" y="280660"/>
                  <a:pt x="670657" y="276895"/>
                </a:cubicBezTo>
                <a:cubicBezTo>
                  <a:pt x="693970" y="261355"/>
                  <a:pt x="710367" y="243624"/>
                  <a:pt x="728612" y="231819"/>
                </a:cubicBezTo>
                <a:close/>
              </a:path>
            </a:pathLst>
          </a:custGeom>
          <a:noFill/>
          <a:ln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0E6FE-23D5-4CA8-A794-A86CC6B5EB02}"/>
              </a:ext>
            </a:extLst>
          </p:cNvPr>
          <p:cNvSpPr/>
          <p:nvPr/>
        </p:nvSpPr>
        <p:spPr>
          <a:xfrm>
            <a:off x="7034647" y="2828346"/>
            <a:ext cx="2730321" cy="1635616"/>
          </a:xfrm>
          <a:custGeom>
            <a:avLst/>
            <a:gdLst>
              <a:gd name="connsiteX0" fmla="*/ 2588653 w 2730321"/>
              <a:gd name="connsiteY0" fmla="*/ 70833 h 1635616"/>
              <a:gd name="connsiteX1" fmla="*/ 2504941 w 2730321"/>
              <a:gd name="connsiteY1" fmla="*/ 25757 h 1635616"/>
              <a:gd name="connsiteX2" fmla="*/ 2472744 w 2730321"/>
              <a:gd name="connsiteY2" fmla="*/ 12878 h 1635616"/>
              <a:gd name="connsiteX3" fmla="*/ 2408349 w 2730321"/>
              <a:gd name="connsiteY3" fmla="*/ 0 h 1635616"/>
              <a:gd name="connsiteX4" fmla="*/ 2150772 w 2730321"/>
              <a:gd name="connsiteY4" fmla="*/ 6439 h 1635616"/>
              <a:gd name="connsiteX5" fmla="*/ 2112135 w 2730321"/>
              <a:gd name="connsiteY5" fmla="*/ 25757 h 1635616"/>
              <a:gd name="connsiteX6" fmla="*/ 2067059 w 2730321"/>
              <a:gd name="connsiteY6" fmla="*/ 45076 h 1635616"/>
              <a:gd name="connsiteX7" fmla="*/ 2021983 w 2730321"/>
              <a:gd name="connsiteY7" fmla="*/ 57955 h 1635616"/>
              <a:gd name="connsiteX8" fmla="*/ 1989786 w 2730321"/>
              <a:gd name="connsiteY8" fmla="*/ 70833 h 1635616"/>
              <a:gd name="connsiteX9" fmla="*/ 1957589 w 2730321"/>
              <a:gd name="connsiteY9" fmla="*/ 77273 h 1635616"/>
              <a:gd name="connsiteX10" fmla="*/ 1854558 w 2730321"/>
              <a:gd name="connsiteY10" fmla="*/ 96591 h 1635616"/>
              <a:gd name="connsiteX11" fmla="*/ 1757966 w 2730321"/>
              <a:gd name="connsiteY11" fmla="*/ 122349 h 1635616"/>
              <a:gd name="connsiteX12" fmla="*/ 1674253 w 2730321"/>
              <a:gd name="connsiteY12" fmla="*/ 141667 h 1635616"/>
              <a:gd name="connsiteX13" fmla="*/ 1577662 w 2730321"/>
              <a:gd name="connsiteY13" fmla="*/ 173864 h 1635616"/>
              <a:gd name="connsiteX14" fmla="*/ 1429555 w 2730321"/>
              <a:gd name="connsiteY14" fmla="*/ 212501 h 1635616"/>
              <a:gd name="connsiteX15" fmla="*/ 1378039 w 2730321"/>
              <a:gd name="connsiteY15" fmla="*/ 231819 h 1635616"/>
              <a:gd name="connsiteX16" fmla="*/ 1339403 w 2730321"/>
              <a:gd name="connsiteY16" fmla="*/ 238259 h 1635616"/>
              <a:gd name="connsiteX17" fmla="*/ 1300766 w 2730321"/>
              <a:gd name="connsiteY17" fmla="*/ 251138 h 1635616"/>
              <a:gd name="connsiteX18" fmla="*/ 1255690 w 2730321"/>
              <a:gd name="connsiteY18" fmla="*/ 264016 h 1635616"/>
              <a:gd name="connsiteX19" fmla="*/ 1210614 w 2730321"/>
              <a:gd name="connsiteY19" fmla="*/ 283335 h 1635616"/>
              <a:gd name="connsiteX20" fmla="*/ 1171977 w 2730321"/>
              <a:gd name="connsiteY20" fmla="*/ 296214 h 1635616"/>
              <a:gd name="connsiteX21" fmla="*/ 1101144 w 2730321"/>
              <a:gd name="connsiteY21" fmla="*/ 328411 h 1635616"/>
              <a:gd name="connsiteX22" fmla="*/ 1049628 w 2730321"/>
              <a:gd name="connsiteY22" fmla="*/ 360608 h 1635616"/>
              <a:gd name="connsiteX23" fmla="*/ 1017431 w 2730321"/>
              <a:gd name="connsiteY23" fmla="*/ 373487 h 1635616"/>
              <a:gd name="connsiteX24" fmla="*/ 965915 w 2730321"/>
              <a:gd name="connsiteY24" fmla="*/ 399245 h 1635616"/>
              <a:gd name="connsiteX25" fmla="*/ 920839 w 2730321"/>
              <a:gd name="connsiteY25" fmla="*/ 412124 h 1635616"/>
              <a:gd name="connsiteX26" fmla="*/ 798490 w 2730321"/>
              <a:gd name="connsiteY26" fmla="*/ 476518 h 1635616"/>
              <a:gd name="connsiteX27" fmla="*/ 753414 w 2730321"/>
              <a:gd name="connsiteY27" fmla="*/ 495836 h 1635616"/>
              <a:gd name="connsiteX28" fmla="*/ 676141 w 2730321"/>
              <a:gd name="connsiteY28" fmla="*/ 534473 h 1635616"/>
              <a:gd name="connsiteX29" fmla="*/ 611746 w 2730321"/>
              <a:gd name="connsiteY29" fmla="*/ 566670 h 1635616"/>
              <a:gd name="connsiteX30" fmla="*/ 534473 w 2730321"/>
              <a:gd name="connsiteY30" fmla="*/ 624625 h 1635616"/>
              <a:gd name="connsiteX31" fmla="*/ 457200 w 2730321"/>
              <a:gd name="connsiteY31" fmla="*/ 676140 h 1635616"/>
              <a:gd name="connsiteX32" fmla="*/ 367048 w 2730321"/>
              <a:gd name="connsiteY32" fmla="*/ 766293 h 1635616"/>
              <a:gd name="connsiteX33" fmla="*/ 315532 w 2730321"/>
              <a:gd name="connsiteY33" fmla="*/ 804929 h 1635616"/>
              <a:gd name="connsiteX34" fmla="*/ 231820 w 2730321"/>
              <a:gd name="connsiteY34" fmla="*/ 940157 h 1635616"/>
              <a:gd name="connsiteX35" fmla="*/ 193183 w 2730321"/>
              <a:gd name="connsiteY35" fmla="*/ 1010991 h 1635616"/>
              <a:gd name="connsiteX36" fmla="*/ 154546 w 2730321"/>
              <a:gd name="connsiteY36" fmla="*/ 1068946 h 1635616"/>
              <a:gd name="connsiteX37" fmla="*/ 64394 w 2730321"/>
              <a:gd name="connsiteY37" fmla="*/ 1191295 h 1635616"/>
              <a:gd name="connsiteX38" fmla="*/ 45076 w 2730321"/>
              <a:gd name="connsiteY38" fmla="*/ 1242811 h 1635616"/>
              <a:gd name="connsiteX39" fmla="*/ 12879 w 2730321"/>
              <a:gd name="connsiteY39" fmla="*/ 1345842 h 1635616"/>
              <a:gd name="connsiteX40" fmla="*/ 0 w 2730321"/>
              <a:gd name="connsiteY40" fmla="*/ 1397357 h 1635616"/>
              <a:gd name="connsiteX41" fmla="*/ 12879 w 2730321"/>
              <a:gd name="connsiteY41" fmla="*/ 1474631 h 1635616"/>
              <a:gd name="connsiteX42" fmla="*/ 25758 w 2730321"/>
              <a:gd name="connsiteY42" fmla="*/ 1506828 h 1635616"/>
              <a:gd name="connsiteX43" fmla="*/ 57955 w 2730321"/>
              <a:gd name="connsiteY43" fmla="*/ 1564783 h 1635616"/>
              <a:gd name="connsiteX44" fmla="*/ 83713 w 2730321"/>
              <a:gd name="connsiteY44" fmla="*/ 1584101 h 1635616"/>
              <a:gd name="connsiteX45" fmla="*/ 115910 w 2730321"/>
              <a:gd name="connsiteY45" fmla="*/ 1603419 h 1635616"/>
              <a:gd name="connsiteX46" fmla="*/ 186744 w 2730321"/>
              <a:gd name="connsiteY46" fmla="*/ 1622738 h 1635616"/>
              <a:gd name="connsiteX47" fmla="*/ 276896 w 2730321"/>
              <a:gd name="connsiteY47" fmla="*/ 1635616 h 1635616"/>
              <a:gd name="connsiteX48" fmla="*/ 386366 w 2730321"/>
              <a:gd name="connsiteY48" fmla="*/ 1629177 h 1635616"/>
              <a:gd name="connsiteX49" fmla="*/ 412124 w 2730321"/>
              <a:gd name="connsiteY49" fmla="*/ 1609859 h 1635616"/>
              <a:gd name="connsiteX50" fmla="*/ 450761 w 2730321"/>
              <a:gd name="connsiteY50" fmla="*/ 1577662 h 1635616"/>
              <a:gd name="connsiteX51" fmla="*/ 482958 w 2730321"/>
              <a:gd name="connsiteY51" fmla="*/ 1539025 h 1635616"/>
              <a:gd name="connsiteX52" fmla="*/ 502276 w 2730321"/>
              <a:gd name="connsiteY52" fmla="*/ 1506828 h 1635616"/>
              <a:gd name="connsiteX53" fmla="*/ 521594 w 2730321"/>
              <a:gd name="connsiteY53" fmla="*/ 1481070 h 1635616"/>
              <a:gd name="connsiteX54" fmla="*/ 547352 w 2730321"/>
              <a:gd name="connsiteY54" fmla="*/ 1429555 h 1635616"/>
              <a:gd name="connsiteX55" fmla="*/ 560231 w 2730321"/>
              <a:gd name="connsiteY55" fmla="*/ 1410236 h 1635616"/>
              <a:gd name="connsiteX56" fmla="*/ 573110 w 2730321"/>
              <a:gd name="connsiteY56" fmla="*/ 1384478 h 1635616"/>
              <a:gd name="connsiteX57" fmla="*/ 598868 w 2730321"/>
              <a:gd name="connsiteY57" fmla="*/ 1345842 h 1635616"/>
              <a:gd name="connsiteX58" fmla="*/ 611746 w 2730321"/>
              <a:gd name="connsiteY58" fmla="*/ 1326524 h 1635616"/>
              <a:gd name="connsiteX59" fmla="*/ 682580 w 2730321"/>
              <a:gd name="connsiteY59" fmla="*/ 1223493 h 1635616"/>
              <a:gd name="connsiteX60" fmla="*/ 708338 w 2730321"/>
              <a:gd name="connsiteY60" fmla="*/ 1191295 h 1635616"/>
              <a:gd name="connsiteX61" fmla="*/ 779172 w 2730321"/>
              <a:gd name="connsiteY61" fmla="*/ 1133340 h 1635616"/>
              <a:gd name="connsiteX62" fmla="*/ 875763 w 2730321"/>
              <a:gd name="connsiteY62" fmla="*/ 1056067 h 1635616"/>
              <a:gd name="connsiteX63" fmla="*/ 907961 w 2730321"/>
              <a:gd name="connsiteY63" fmla="*/ 1030309 h 1635616"/>
              <a:gd name="connsiteX64" fmla="*/ 972355 w 2730321"/>
              <a:gd name="connsiteY64" fmla="*/ 998112 h 1635616"/>
              <a:gd name="connsiteX65" fmla="*/ 1101144 w 2730321"/>
              <a:gd name="connsiteY65" fmla="*/ 927278 h 1635616"/>
              <a:gd name="connsiteX66" fmla="*/ 1139780 w 2730321"/>
              <a:gd name="connsiteY66" fmla="*/ 920839 h 1635616"/>
              <a:gd name="connsiteX67" fmla="*/ 1223493 w 2730321"/>
              <a:gd name="connsiteY67" fmla="*/ 888642 h 1635616"/>
              <a:gd name="connsiteX68" fmla="*/ 1268569 w 2730321"/>
              <a:gd name="connsiteY68" fmla="*/ 882202 h 1635616"/>
              <a:gd name="connsiteX69" fmla="*/ 1300766 w 2730321"/>
              <a:gd name="connsiteY69" fmla="*/ 869324 h 1635616"/>
              <a:gd name="connsiteX70" fmla="*/ 1332963 w 2730321"/>
              <a:gd name="connsiteY70" fmla="*/ 862884 h 1635616"/>
              <a:gd name="connsiteX71" fmla="*/ 1481070 w 2730321"/>
              <a:gd name="connsiteY71" fmla="*/ 830687 h 1635616"/>
              <a:gd name="connsiteX72" fmla="*/ 1603420 w 2730321"/>
              <a:gd name="connsiteY72" fmla="*/ 804929 h 1635616"/>
              <a:gd name="connsiteX73" fmla="*/ 1719330 w 2730321"/>
              <a:gd name="connsiteY73" fmla="*/ 785611 h 1635616"/>
              <a:gd name="connsiteX74" fmla="*/ 1912513 w 2730321"/>
              <a:gd name="connsiteY74" fmla="*/ 746974 h 1635616"/>
              <a:gd name="connsiteX75" fmla="*/ 1983346 w 2730321"/>
              <a:gd name="connsiteY75" fmla="*/ 740535 h 1635616"/>
              <a:gd name="connsiteX76" fmla="*/ 2086377 w 2730321"/>
              <a:gd name="connsiteY76" fmla="*/ 714777 h 1635616"/>
              <a:gd name="connsiteX77" fmla="*/ 2144332 w 2730321"/>
              <a:gd name="connsiteY77" fmla="*/ 701898 h 1635616"/>
              <a:gd name="connsiteX78" fmla="*/ 2260242 w 2730321"/>
              <a:gd name="connsiteY78" fmla="*/ 663262 h 1635616"/>
              <a:gd name="connsiteX79" fmla="*/ 2459865 w 2730321"/>
              <a:gd name="connsiteY79" fmla="*/ 598867 h 1635616"/>
              <a:gd name="connsiteX80" fmla="*/ 2569335 w 2730321"/>
              <a:gd name="connsiteY80" fmla="*/ 560231 h 1635616"/>
              <a:gd name="connsiteX81" fmla="*/ 2685245 w 2730321"/>
              <a:gd name="connsiteY81" fmla="*/ 489397 h 1635616"/>
              <a:gd name="connsiteX82" fmla="*/ 2704563 w 2730321"/>
              <a:gd name="connsiteY82" fmla="*/ 463639 h 1635616"/>
              <a:gd name="connsiteX83" fmla="*/ 2723882 w 2730321"/>
              <a:gd name="connsiteY83" fmla="*/ 386366 h 1635616"/>
              <a:gd name="connsiteX84" fmla="*/ 2730321 w 2730321"/>
              <a:gd name="connsiteY84" fmla="*/ 334850 h 1635616"/>
              <a:gd name="connsiteX85" fmla="*/ 2704563 w 2730321"/>
              <a:gd name="connsiteY85" fmla="*/ 141667 h 1635616"/>
              <a:gd name="connsiteX86" fmla="*/ 2698124 w 2730321"/>
              <a:gd name="connsiteY86" fmla="*/ 109470 h 1635616"/>
              <a:gd name="connsiteX87" fmla="*/ 2640169 w 2730321"/>
              <a:gd name="connsiteY87" fmla="*/ 64394 h 1635616"/>
              <a:gd name="connsiteX88" fmla="*/ 2588653 w 2730321"/>
              <a:gd name="connsiteY88" fmla="*/ 70833 h 163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730321" h="1635616">
                <a:moveTo>
                  <a:pt x="2588653" y="70833"/>
                </a:moveTo>
                <a:cubicBezTo>
                  <a:pt x="2566115" y="64394"/>
                  <a:pt x="2527705" y="35874"/>
                  <a:pt x="2504941" y="25757"/>
                </a:cubicBezTo>
                <a:cubicBezTo>
                  <a:pt x="2494378" y="21062"/>
                  <a:pt x="2483913" y="15856"/>
                  <a:pt x="2472744" y="12878"/>
                </a:cubicBezTo>
                <a:cubicBezTo>
                  <a:pt x="2451593" y="7238"/>
                  <a:pt x="2429814" y="4293"/>
                  <a:pt x="2408349" y="0"/>
                </a:cubicBezTo>
                <a:cubicBezTo>
                  <a:pt x="2322490" y="2146"/>
                  <a:pt x="2236335" y="-1001"/>
                  <a:pt x="2150772" y="6439"/>
                </a:cubicBezTo>
                <a:cubicBezTo>
                  <a:pt x="2136427" y="7686"/>
                  <a:pt x="2125209" y="19723"/>
                  <a:pt x="2112135" y="25757"/>
                </a:cubicBezTo>
                <a:cubicBezTo>
                  <a:pt x="2097292" y="32607"/>
                  <a:pt x="2082454" y="39578"/>
                  <a:pt x="2067059" y="45076"/>
                </a:cubicBezTo>
                <a:cubicBezTo>
                  <a:pt x="2052343" y="50332"/>
                  <a:pt x="2036808" y="53014"/>
                  <a:pt x="2021983" y="57955"/>
                </a:cubicBezTo>
                <a:cubicBezTo>
                  <a:pt x="2011017" y="61610"/>
                  <a:pt x="2000858" y="67512"/>
                  <a:pt x="1989786" y="70833"/>
                </a:cubicBezTo>
                <a:cubicBezTo>
                  <a:pt x="1979303" y="73978"/>
                  <a:pt x="1968254" y="74812"/>
                  <a:pt x="1957589" y="77273"/>
                </a:cubicBezTo>
                <a:cubicBezTo>
                  <a:pt x="1876872" y="95901"/>
                  <a:pt x="1935772" y="86440"/>
                  <a:pt x="1854558" y="96591"/>
                </a:cubicBezTo>
                <a:cubicBezTo>
                  <a:pt x="1813067" y="108446"/>
                  <a:pt x="1801303" y="112348"/>
                  <a:pt x="1757966" y="122349"/>
                </a:cubicBezTo>
                <a:cubicBezTo>
                  <a:pt x="1716062" y="132019"/>
                  <a:pt x="1724015" y="126522"/>
                  <a:pt x="1674253" y="141667"/>
                </a:cubicBezTo>
                <a:cubicBezTo>
                  <a:pt x="1641785" y="151549"/>
                  <a:pt x="1610587" y="165633"/>
                  <a:pt x="1577662" y="173864"/>
                </a:cubicBezTo>
                <a:cubicBezTo>
                  <a:pt x="1561879" y="177810"/>
                  <a:pt x="1463464" y="201198"/>
                  <a:pt x="1429555" y="212501"/>
                </a:cubicBezTo>
                <a:cubicBezTo>
                  <a:pt x="1412156" y="218300"/>
                  <a:pt x="1395673" y="226781"/>
                  <a:pt x="1378039" y="231819"/>
                </a:cubicBezTo>
                <a:cubicBezTo>
                  <a:pt x="1365485" y="235406"/>
                  <a:pt x="1352069" y="235092"/>
                  <a:pt x="1339403" y="238259"/>
                </a:cubicBezTo>
                <a:cubicBezTo>
                  <a:pt x="1326233" y="241552"/>
                  <a:pt x="1313741" y="247146"/>
                  <a:pt x="1300766" y="251138"/>
                </a:cubicBezTo>
                <a:cubicBezTo>
                  <a:pt x="1285830" y="255733"/>
                  <a:pt x="1270406" y="258760"/>
                  <a:pt x="1255690" y="264016"/>
                </a:cubicBezTo>
                <a:cubicBezTo>
                  <a:pt x="1240295" y="269514"/>
                  <a:pt x="1225872" y="277467"/>
                  <a:pt x="1210614" y="283335"/>
                </a:cubicBezTo>
                <a:cubicBezTo>
                  <a:pt x="1197943" y="288208"/>
                  <a:pt x="1184735" y="291575"/>
                  <a:pt x="1171977" y="296214"/>
                </a:cubicBezTo>
                <a:cubicBezTo>
                  <a:pt x="1147901" y="304969"/>
                  <a:pt x="1123350" y="315722"/>
                  <a:pt x="1101144" y="328411"/>
                </a:cubicBezTo>
                <a:cubicBezTo>
                  <a:pt x="1083562" y="338458"/>
                  <a:pt x="1067458" y="351008"/>
                  <a:pt x="1049628" y="360608"/>
                </a:cubicBezTo>
                <a:cubicBezTo>
                  <a:pt x="1039451" y="366088"/>
                  <a:pt x="1027926" y="368643"/>
                  <a:pt x="1017431" y="373487"/>
                </a:cubicBezTo>
                <a:cubicBezTo>
                  <a:pt x="999999" y="381532"/>
                  <a:pt x="983741" y="392115"/>
                  <a:pt x="965915" y="399245"/>
                </a:cubicBezTo>
                <a:cubicBezTo>
                  <a:pt x="951406" y="405049"/>
                  <a:pt x="935289" y="406174"/>
                  <a:pt x="920839" y="412124"/>
                </a:cubicBezTo>
                <a:cubicBezTo>
                  <a:pt x="866870" y="434347"/>
                  <a:pt x="849621" y="450953"/>
                  <a:pt x="798490" y="476518"/>
                </a:cubicBezTo>
                <a:cubicBezTo>
                  <a:pt x="783869" y="483829"/>
                  <a:pt x="768187" y="488838"/>
                  <a:pt x="753414" y="495836"/>
                </a:cubicBezTo>
                <a:cubicBezTo>
                  <a:pt x="727388" y="508164"/>
                  <a:pt x="701899" y="521594"/>
                  <a:pt x="676141" y="534473"/>
                </a:cubicBezTo>
                <a:cubicBezTo>
                  <a:pt x="654676" y="545205"/>
                  <a:pt x="630945" y="552271"/>
                  <a:pt x="611746" y="566670"/>
                </a:cubicBezTo>
                <a:cubicBezTo>
                  <a:pt x="585988" y="585988"/>
                  <a:pt x="560747" y="606015"/>
                  <a:pt x="534473" y="624625"/>
                </a:cubicBezTo>
                <a:cubicBezTo>
                  <a:pt x="509211" y="642519"/>
                  <a:pt x="480832" y="656144"/>
                  <a:pt x="457200" y="676140"/>
                </a:cubicBezTo>
                <a:cubicBezTo>
                  <a:pt x="424757" y="703592"/>
                  <a:pt x="401047" y="740794"/>
                  <a:pt x="367048" y="766293"/>
                </a:cubicBezTo>
                <a:lnTo>
                  <a:pt x="315532" y="804929"/>
                </a:lnTo>
                <a:cubicBezTo>
                  <a:pt x="272985" y="868751"/>
                  <a:pt x="272373" y="867161"/>
                  <a:pt x="231820" y="940157"/>
                </a:cubicBezTo>
                <a:cubicBezTo>
                  <a:pt x="200500" y="996533"/>
                  <a:pt x="225475" y="960758"/>
                  <a:pt x="193183" y="1010991"/>
                </a:cubicBezTo>
                <a:cubicBezTo>
                  <a:pt x="180628" y="1030521"/>
                  <a:pt x="168319" y="1050254"/>
                  <a:pt x="154546" y="1068946"/>
                </a:cubicBezTo>
                <a:cubicBezTo>
                  <a:pt x="121884" y="1113273"/>
                  <a:pt x="90104" y="1142731"/>
                  <a:pt x="64394" y="1191295"/>
                </a:cubicBezTo>
                <a:cubicBezTo>
                  <a:pt x="55813" y="1207503"/>
                  <a:pt x="51180" y="1225517"/>
                  <a:pt x="45076" y="1242811"/>
                </a:cubicBezTo>
                <a:cubicBezTo>
                  <a:pt x="31793" y="1280446"/>
                  <a:pt x="22929" y="1308156"/>
                  <a:pt x="12879" y="1345842"/>
                </a:cubicBezTo>
                <a:cubicBezTo>
                  <a:pt x="8318" y="1362945"/>
                  <a:pt x="4293" y="1380185"/>
                  <a:pt x="0" y="1397357"/>
                </a:cubicBezTo>
                <a:cubicBezTo>
                  <a:pt x="4293" y="1423115"/>
                  <a:pt x="6898" y="1449212"/>
                  <a:pt x="12879" y="1474631"/>
                </a:cubicBezTo>
                <a:cubicBezTo>
                  <a:pt x="15527" y="1485883"/>
                  <a:pt x="21063" y="1496265"/>
                  <a:pt x="25758" y="1506828"/>
                </a:cubicBezTo>
                <a:cubicBezTo>
                  <a:pt x="31259" y="1519204"/>
                  <a:pt x="50617" y="1556397"/>
                  <a:pt x="57955" y="1564783"/>
                </a:cubicBezTo>
                <a:cubicBezTo>
                  <a:pt x="65022" y="1572860"/>
                  <a:pt x="74783" y="1578148"/>
                  <a:pt x="83713" y="1584101"/>
                </a:cubicBezTo>
                <a:cubicBezTo>
                  <a:pt x="94127" y="1591043"/>
                  <a:pt x="104516" y="1598240"/>
                  <a:pt x="115910" y="1603419"/>
                </a:cubicBezTo>
                <a:cubicBezTo>
                  <a:pt x="139379" y="1614087"/>
                  <a:pt x="161835" y="1618209"/>
                  <a:pt x="186744" y="1622738"/>
                </a:cubicBezTo>
                <a:cubicBezTo>
                  <a:pt x="227588" y="1630164"/>
                  <a:pt x="232123" y="1630020"/>
                  <a:pt x="276896" y="1635616"/>
                </a:cubicBezTo>
                <a:cubicBezTo>
                  <a:pt x="313386" y="1633470"/>
                  <a:pt x="350458" y="1636016"/>
                  <a:pt x="386366" y="1629177"/>
                </a:cubicBezTo>
                <a:cubicBezTo>
                  <a:pt x="396909" y="1627169"/>
                  <a:pt x="403975" y="1616844"/>
                  <a:pt x="412124" y="1609859"/>
                </a:cubicBezTo>
                <a:cubicBezTo>
                  <a:pt x="455505" y="1572675"/>
                  <a:pt x="408066" y="1606123"/>
                  <a:pt x="450761" y="1577662"/>
                </a:cubicBezTo>
                <a:cubicBezTo>
                  <a:pt x="510785" y="1487616"/>
                  <a:pt x="408633" y="1638123"/>
                  <a:pt x="482958" y="1539025"/>
                </a:cubicBezTo>
                <a:cubicBezTo>
                  <a:pt x="490468" y="1529012"/>
                  <a:pt x="495334" y="1517242"/>
                  <a:pt x="502276" y="1506828"/>
                </a:cubicBezTo>
                <a:cubicBezTo>
                  <a:pt x="508229" y="1497898"/>
                  <a:pt x="516186" y="1490340"/>
                  <a:pt x="521594" y="1481070"/>
                </a:cubicBezTo>
                <a:cubicBezTo>
                  <a:pt x="531268" y="1464487"/>
                  <a:pt x="536703" y="1445529"/>
                  <a:pt x="547352" y="1429555"/>
                </a:cubicBezTo>
                <a:cubicBezTo>
                  <a:pt x="551645" y="1423115"/>
                  <a:pt x="556391" y="1416956"/>
                  <a:pt x="560231" y="1410236"/>
                </a:cubicBezTo>
                <a:cubicBezTo>
                  <a:pt x="564994" y="1401901"/>
                  <a:pt x="568171" y="1392709"/>
                  <a:pt x="573110" y="1384478"/>
                </a:cubicBezTo>
                <a:cubicBezTo>
                  <a:pt x="581074" y="1371205"/>
                  <a:pt x="590282" y="1358721"/>
                  <a:pt x="598868" y="1345842"/>
                </a:cubicBezTo>
                <a:cubicBezTo>
                  <a:pt x="603161" y="1339403"/>
                  <a:pt x="608285" y="1333446"/>
                  <a:pt x="611746" y="1326524"/>
                </a:cubicBezTo>
                <a:cubicBezTo>
                  <a:pt x="638321" y="1273375"/>
                  <a:pt x="621224" y="1303727"/>
                  <a:pt x="682580" y="1223493"/>
                </a:cubicBezTo>
                <a:cubicBezTo>
                  <a:pt x="690929" y="1212575"/>
                  <a:pt x="696902" y="1198919"/>
                  <a:pt x="708338" y="1191295"/>
                </a:cubicBezTo>
                <a:cubicBezTo>
                  <a:pt x="795599" y="1133123"/>
                  <a:pt x="700734" y="1200013"/>
                  <a:pt x="779172" y="1133340"/>
                </a:cubicBezTo>
                <a:cubicBezTo>
                  <a:pt x="810588" y="1106636"/>
                  <a:pt x="843566" y="1081825"/>
                  <a:pt x="875763" y="1056067"/>
                </a:cubicBezTo>
                <a:cubicBezTo>
                  <a:pt x="886496" y="1047481"/>
                  <a:pt x="895668" y="1036456"/>
                  <a:pt x="907961" y="1030309"/>
                </a:cubicBezTo>
                <a:cubicBezTo>
                  <a:pt x="929426" y="1019577"/>
                  <a:pt x="952005" y="1010831"/>
                  <a:pt x="972355" y="998112"/>
                </a:cubicBezTo>
                <a:cubicBezTo>
                  <a:pt x="999512" y="981139"/>
                  <a:pt x="1075130" y="931613"/>
                  <a:pt x="1101144" y="927278"/>
                </a:cubicBezTo>
                <a:lnTo>
                  <a:pt x="1139780" y="920839"/>
                </a:lnTo>
                <a:cubicBezTo>
                  <a:pt x="1163527" y="910662"/>
                  <a:pt x="1197423" y="894658"/>
                  <a:pt x="1223493" y="888642"/>
                </a:cubicBezTo>
                <a:cubicBezTo>
                  <a:pt x="1238282" y="885229"/>
                  <a:pt x="1253544" y="884349"/>
                  <a:pt x="1268569" y="882202"/>
                </a:cubicBezTo>
                <a:cubicBezTo>
                  <a:pt x="1279301" y="877909"/>
                  <a:pt x="1289694" y="872645"/>
                  <a:pt x="1300766" y="869324"/>
                </a:cubicBezTo>
                <a:cubicBezTo>
                  <a:pt x="1311249" y="866179"/>
                  <a:pt x="1322261" y="865177"/>
                  <a:pt x="1332963" y="862884"/>
                </a:cubicBezTo>
                <a:cubicBezTo>
                  <a:pt x="1382364" y="852298"/>
                  <a:pt x="1432679" y="845204"/>
                  <a:pt x="1481070" y="830687"/>
                </a:cubicBezTo>
                <a:cubicBezTo>
                  <a:pt x="1602625" y="794222"/>
                  <a:pt x="1489763" y="823873"/>
                  <a:pt x="1603420" y="804929"/>
                </a:cubicBezTo>
                <a:cubicBezTo>
                  <a:pt x="1757255" y="779289"/>
                  <a:pt x="1566170" y="802628"/>
                  <a:pt x="1719330" y="785611"/>
                </a:cubicBezTo>
                <a:cubicBezTo>
                  <a:pt x="1783885" y="769472"/>
                  <a:pt x="1844335" y="753172"/>
                  <a:pt x="1912513" y="746974"/>
                </a:cubicBezTo>
                <a:lnTo>
                  <a:pt x="1983346" y="740535"/>
                </a:lnTo>
                <a:cubicBezTo>
                  <a:pt x="2160932" y="701071"/>
                  <a:pt x="1939853" y="751408"/>
                  <a:pt x="2086377" y="714777"/>
                </a:cubicBezTo>
                <a:cubicBezTo>
                  <a:pt x="2105576" y="709977"/>
                  <a:pt x="2125358" y="707520"/>
                  <a:pt x="2144332" y="701898"/>
                </a:cubicBezTo>
                <a:cubicBezTo>
                  <a:pt x="2183381" y="690328"/>
                  <a:pt x="2220951" y="673978"/>
                  <a:pt x="2260242" y="663262"/>
                </a:cubicBezTo>
                <a:cubicBezTo>
                  <a:pt x="2397437" y="625844"/>
                  <a:pt x="2266198" y="663422"/>
                  <a:pt x="2459865" y="598867"/>
                </a:cubicBezTo>
                <a:cubicBezTo>
                  <a:pt x="2497104" y="586454"/>
                  <a:pt x="2534891" y="579913"/>
                  <a:pt x="2569335" y="560231"/>
                </a:cubicBezTo>
                <a:cubicBezTo>
                  <a:pt x="2765794" y="447969"/>
                  <a:pt x="2601138" y="531450"/>
                  <a:pt x="2685245" y="489397"/>
                </a:cubicBezTo>
                <a:cubicBezTo>
                  <a:pt x="2691684" y="480811"/>
                  <a:pt x="2699763" y="473238"/>
                  <a:pt x="2704563" y="463639"/>
                </a:cubicBezTo>
                <a:cubicBezTo>
                  <a:pt x="2716365" y="440035"/>
                  <a:pt x="2720217" y="412022"/>
                  <a:pt x="2723882" y="386366"/>
                </a:cubicBezTo>
                <a:cubicBezTo>
                  <a:pt x="2726329" y="369234"/>
                  <a:pt x="2728175" y="352022"/>
                  <a:pt x="2730321" y="334850"/>
                </a:cubicBezTo>
                <a:cubicBezTo>
                  <a:pt x="2721205" y="152524"/>
                  <a:pt x="2737045" y="263476"/>
                  <a:pt x="2704563" y="141667"/>
                </a:cubicBezTo>
                <a:cubicBezTo>
                  <a:pt x="2701743" y="131092"/>
                  <a:pt x="2703755" y="118855"/>
                  <a:pt x="2698124" y="109470"/>
                </a:cubicBezTo>
                <a:cubicBezTo>
                  <a:pt x="2690286" y="96407"/>
                  <a:pt x="2659803" y="67666"/>
                  <a:pt x="2640169" y="64394"/>
                </a:cubicBezTo>
                <a:cubicBezTo>
                  <a:pt x="2623231" y="61571"/>
                  <a:pt x="2611191" y="77272"/>
                  <a:pt x="2588653" y="70833"/>
                </a:cubicBezTo>
                <a:close/>
              </a:path>
            </a:pathLst>
          </a:custGeom>
          <a:noFill/>
          <a:ln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7229567-C2A0-4D97-88D7-BAC20353016D}"/>
              </a:ext>
            </a:extLst>
          </p:cNvPr>
          <p:cNvSpPr/>
          <p:nvPr/>
        </p:nvSpPr>
        <p:spPr>
          <a:xfrm>
            <a:off x="7008889" y="2841224"/>
            <a:ext cx="2722371" cy="1661375"/>
          </a:xfrm>
          <a:custGeom>
            <a:avLst/>
            <a:gdLst>
              <a:gd name="connsiteX0" fmla="*/ 2601533 w 2722371"/>
              <a:gd name="connsiteY0" fmla="*/ 38637 h 1661375"/>
              <a:gd name="connsiteX1" fmla="*/ 2459865 w 2722371"/>
              <a:gd name="connsiteY1" fmla="*/ 12879 h 1661375"/>
              <a:gd name="connsiteX2" fmla="*/ 2343955 w 2722371"/>
              <a:gd name="connsiteY2" fmla="*/ 0 h 1661375"/>
              <a:gd name="connsiteX3" fmla="*/ 2228045 w 2722371"/>
              <a:gd name="connsiteY3" fmla="*/ 6440 h 1661375"/>
              <a:gd name="connsiteX4" fmla="*/ 2086378 w 2722371"/>
              <a:gd name="connsiteY4" fmla="*/ 12879 h 1661375"/>
              <a:gd name="connsiteX5" fmla="*/ 2041302 w 2722371"/>
              <a:gd name="connsiteY5" fmla="*/ 32198 h 1661375"/>
              <a:gd name="connsiteX6" fmla="*/ 1938271 w 2722371"/>
              <a:gd name="connsiteY6" fmla="*/ 57955 h 1661375"/>
              <a:gd name="connsiteX7" fmla="*/ 1841679 w 2722371"/>
              <a:gd name="connsiteY7" fmla="*/ 83713 h 1661375"/>
              <a:gd name="connsiteX8" fmla="*/ 1790164 w 2722371"/>
              <a:gd name="connsiteY8" fmla="*/ 103031 h 1661375"/>
              <a:gd name="connsiteX9" fmla="*/ 1719330 w 2722371"/>
              <a:gd name="connsiteY9" fmla="*/ 122350 h 1661375"/>
              <a:gd name="connsiteX10" fmla="*/ 1654935 w 2722371"/>
              <a:gd name="connsiteY10" fmla="*/ 148107 h 1661375"/>
              <a:gd name="connsiteX11" fmla="*/ 1564783 w 2722371"/>
              <a:gd name="connsiteY11" fmla="*/ 173865 h 1661375"/>
              <a:gd name="connsiteX12" fmla="*/ 1526147 w 2722371"/>
              <a:gd name="connsiteY12" fmla="*/ 186744 h 1661375"/>
              <a:gd name="connsiteX13" fmla="*/ 1435995 w 2722371"/>
              <a:gd name="connsiteY13" fmla="*/ 206062 h 1661375"/>
              <a:gd name="connsiteX14" fmla="*/ 1390919 w 2722371"/>
              <a:gd name="connsiteY14" fmla="*/ 218941 h 1661375"/>
              <a:gd name="connsiteX15" fmla="*/ 1242811 w 2722371"/>
              <a:gd name="connsiteY15" fmla="*/ 270457 h 1661375"/>
              <a:gd name="connsiteX16" fmla="*/ 1184857 w 2722371"/>
              <a:gd name="connsiteY16" fmla="*/ 289775 h 1661375"/>
              <a:gd name="connsiteX17" fmla="*/ 1068947 w 2722371"/>
              <a:gd name="connsiteY17" fmla="*/ 334851 h 1661375"/>
              <a:gd name="connsiteX18" fmla="*/ 1010992 w 2722371"/>
              <a:gd name="connsiteY18" fmla="*/ 354169 h 1661375"/>
              <a:gd name="connsiteX19" fmla="*/ 953037 w 2722371"/>
              <a:gd name="connsiteY19" fmla="*/ 386367 h 1661375"/>
              <a:gd name="connsiteX20" fmla="*/ 850006 w 2722371"/>
              <a:gd name="connsiteY20" fmla="*/ 437882 h 1661375"/>
              <a:gd name="connsiteX21" fmla="*/ 798490 w 2722371"/>
              <a:gd name="connsiteY21" fmla="*/ 463640 h 1661375"/>
              <a:gd name="connsiteX22" fmla="*/ 689020 w 2722371"/>
              <a:gd name="connsiteY22" fmla="*/ 521595 h 1661375"/>
              <a:gd name="connsiteX23" fmla="*/ 592428 w 2722371"/>
              <a:gd name="connsiteY23" fmla="*/ 585989 h 1661375"/>
              <a:gd name="connsiteX24" fmla="*/ 470079 w 2722371"/>
              <a:gd name="connsiteY24" fmla="*/ 676141 h 1661375"/>
              <a:gd name="connsiteX25" fmla="*/ 379927 w 2722371"/>
              <a:gd name="connsiteY25" fmla="*/ 753415 h 1661375"/>
              <a:gd name="connsiteX26" fmla="*/ 283335 w 2722371"/>
              <a:gd name="connsiteY26" fmla="*/ 830688 h 1661375"/>
              <a:gd name="connsiteX27" fmla="*/ 180304 w 2722371"/>
              <a:gd name="connsiteY27" fmla="*/ 998113 h 1661375"/>
              <a:gd name="connsiteX28" fmla="*/ 135228 w 2722371"/>
              <a:gd name="connsiteY28" fmla="*/ 1062507 h 1661375"/>
              <a:gd name="connsiteX29" fmla="*/ 115910 w 2722371"/>
              <a:gd name="connsiteY29" fmla="*/ 1094705 h 1661375"/>
              <a:gd name="connsiteX30" fmla="*/ 96592 w 2722371"/>
              <a:gd name="connsiteY30" fmla="*/ 1133341 h 1661375"/>
              <a:gd name="connsiteX31" fmla="*/ 45076 w 2722371"/>
              <a:gd name="connsiteY31" fmla="*/ 1204175 h 1661375"/>
              <a:gd name="connsiteX32" fmla="*/ 38637 w 2722371"/>
              <a:gd name="connsiteY32" fmla="*/ 1236372 h 1661375"/>
              <a:gd name="connsiteX33" fmla="*/ 25758 w 2722371"/>
              <a:gd name="connsiteY33" fmla="*/ 1268569 h 1661375"/>
              <a:gd name="connsiteX34" fmla="*/ 12879 w 2722371"/>
              <a:gd name="connsiteY34" fmla="*/ 1307206 h 1661375"/>
              <a:gd name="connsiteX35" fmla="*/ 0 w 2722371"/>
              <a:gd name="connsiteY35" fmla="*/ 1378040 h 1661375"/>
              <a:gd name="connsiteX36" fmla="*/ 6440 w 2722371"/>
              <a:gd name="connsiteY36" fmla="*/ 1429555 h 1661375"/>
              <a:gd name="connsiteX37" fmla="*/ 32197 w 2722371"/>
              <a:gd name="connsiteY37" fmla="*/ 1493950 h 1661375"/>
              <a:gd name="connsiteX38" fmla="*/ 45076 w 2722371"/>
              <a:gd name="connsiteY38" fmla="*/ 1513268 h 1661375"/>
              <a:gd name="connsiteX39" fmla="*/ 70834 w 2722371"/>
              <a:gd name="connsiteY39" fmla="*/ 1564784 h 1661375"/>
              <a:gd name="connsiteX40" fmla="*/ 109471 w 2722371"/>
              <a:gd name="connsiteY40" fmla="*/ 1603420 h 1661375"/>
              <a:gd name="connsiteX41" fmla="*/ 251138 w 2722371"/>
              <a:gd name="connsiteY41" fmla="*/ 1635617 h 1661375"/>
              <a:gd name="connsiteX42" fmla="*/ 302654 w 2722371"/>
              <a:gd name="connsiteY42" fmla="*/ 1642057 h 1661375"/>
              <a:gd name="connsiteX43" fmla="*/ 618186 w 2722371"/>
              <a:gd name="connsiteY43" fmla="*/ 1648496 h 1661375"/>
              <a:gd name="connsiteX44" fmla="*/ 1068947 w 2722371"/>
              <a:gd name="connsiteY44" fmla="*/ 1661375 h 1661375"/>
              <a:gd name="connsiteX45" fmla="*/ 1435995 w 2722371"/>
              <a:gd name="connsiteY45" fmla="*/ 1654936 h 1661375"/>
              <a:gd name="connsiteX46" fmla="*/ 1493950 w 2722371"/>
              <a:gd name="connsiteY46" fmla="*/ 1609860 h 1661375"/>
              <a:gd name="connsiteX47" fmla="*/ 1519707 w 2722371"/>
              <a:gd name="connsiteY47" fmla="*/ 1571223 h 1661375"/>
              <a:gd name="connsiteX48" fmla="*/ 1545465 w 2722371"/>
              <a:gd name="connsiteY48" fmla="*/ 1410237 h 1661375"/>
              <a:gd name="connsiteX49" fmla="*/ 1558344 w 2722371"/>
              <a:gd name="connsiteY49" fmla="*/ 920840 h 1661375"/>
              <a:gd name="connsiteX50" fmla="*/ 1571223 w 2722371"/>
              <a:gd name="connsiteY50" fmla="*/ 882203 h 1661375"/>
              <a:gd name="connsiteX51" fmla="*/ 1635617 w 2722371"/>
              <a:gd name="connsiteY51" fmla="*/ 804930 h 1661375"/>
              <a:gd name="connsiteX52" fmla="*/ 1667814 w 2722371"/>
              <a:gd name="connsiteY52" fmla="*/ 779172 h 1661375"/>
              <a:gd name="connsiteX53" fmla="*/ 1712890 w 2722371"/>
              <a:gd name="connsiteY53" fmla="*/ 759854 h 1661375"/>
              <a:gd name="connsiteX54" fmla="*/ 1764406 w 2722371"/>
              <a:gd name="connsiteY54" fmla="*/ 727657 h 1661375"/>
              <a:gd name="connsiteX55" fmla="*/ 1828800 w 2722371"/>
              <a:gd name="connsiteY55" fmla="*/ 708338 h 1661375"/>
              <a:gd name="connsiteX56" fmla="*/ 1925392 w 2722371"/>
              <a:gd name="connsiteY56" fmla="*/ 682581 h 1661375"/>
              <a:gd name="connsiteX57" fmla="*/ 2047741 w 2722371"/>
              <a:gd name="connsiteY57" fmla="*/ 650384 h 1661375"/>
              <a:gd name="connsiteX58" fmla="*/ 2125014 w 2722371"/>
              <a:gd name="connsiteY58" fmla="*/ 631065 h 1661375"/>
              <a:gd name="connsiteX59" fmla="*/ 2318197 w 2722371"/>
              <a:gd name="connsiteY59" fmla="*/ 598868 h 1661375"/>
              <a:gd name="connsiteX60" fmla="*/ 2401910 w 2722371"/>
              <a:gd name="connsiteY60" fmla="*/ 573110 h 1661375"/>
              <a:gd name="connsiteX61" fmla="*/ 2459865 w 2722371"/>
              <a:gd name="connsiteY61" fmla="*/ 560231 h 1661375"/>
              <a:gd name="connsiteX62" fmla="*/ 2504941 w 2722371"/>
              <a:gd name="connsiteY62" fmla="*/ 534474 h 1661375"/>
              <a:gd name="connsiteX63" fmla="*/ 2543578 w 2722371"/>
              <a:gd name="connsiteY63" fmla="*/ 515155 h 1661375"/>
              <a:gd name="connsiteX64" fmla="*/ 2575775 w 2722371"/>
              <a:gd name="connsiteY64" fmla="*/ 495837 h 1661375"/>
              <a:gd name="connsiteX65" fmla="*/ 2665927 w 2722371"/>
              <a:gd name="connsiteY65" fmla="*/ 437882 h 1661375"/>
              <a:gd name="connsiteX66" fmla="*/ 2685245 w 2722371"/>
              <a:gd name="connsiteY66" fmla="*/ 425003 h 1661375"/>
              <a:gd name="connsiteX67" fmla="*/ 2704564 w 2722371"/>
              <a:gd name="connsiteY67" fmla="*/ 399246 h 1661375"/>
              <a:gd name="connsiteX68" fmla="*/ 2711003 w 2722371"/>
              <a:gd name="connsiteY68" fmla="*/ 354169 h 1661375"/>
              <a:gd name="connsiteX69" fmla="*/ 2672366 w 2722371"/>
              <a:gd name="connsiteY69" fmla="*/ 109471 h 1661375"/>
              <a:gd name="connsiteX70" fmla="*/ 2653048 w 2722371"/>
              <a:gd name="connsiteY70" fmla="*/ 103031 h 1661375"/>
              <a:gd name="connsiteX71" fmla="*/ 2601533 w 2722371"/>
              <a:gd name="connsiteY71" fmla="*/ 38637 h 166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722371" h="1661375">
                <a:moveTo>
                  <a:pt x="2601533" y="38637"/>
                </a:moveTo>
                <a:cubicBezTo>
                  <a:pt x="2554310" y="30051"/>
                  <a:pt x="2507624" y="17655"/>
                  <a:pt x="2459865" y="12879"/>
                </a:cubicBezTo>
                <a:cubicBezTo>
                  <a:pt x="2378251" y="4718"/>
                  <a:pt x="2416876" y="9116"/>
                  <a:pt x="2343955" y="0"/>
                </a:cubicBezTo>
                <a:lnTo>
                  <a:pt x="2228045" y="6440"/>
                </a:lnTo>
                <a:cubicBezTo>
                  <a:pt x="2180833" y="8801"/>
                  <a:pt x="2133206" y="6420"/>
                  <a:pt x="2086378" y="12879"/>
                </a:cubicBezTo>
                <a:cubicBezTo>
                  <a:pt x="2070184" y="15113"/>
                  <a:pt x="2056697" y="26700"/>
                  <a:pt x="2041302" y="32198"/>
                </a:cubicBezTo>
                <a:cubicBezTo>
                  <a:pt x="2011132" y="42973"/>
                  <a:pt x="1968506" y="51237"/>
                  <a:pt x="1938271" y="57955"/>
                </a:cubicBezTo>
                <a:cubicBezTo>
                  <a:pt x="1857135" y="98524"/>
                  <a:pt x="1947846" y="58733"/>
                  <a:pt x="1841679" y="83713"/>
                </a:cubicBezTo>
                <a:cubicBezTo>
                  <a:pt x="1823827" y="87913"/>
                  <a:pt x="1807652" y="97508"/>
                  <a:pt x="1790164" y="103031"/>
                </a:cubicBezTo>
                <a:cubicBezTo>
                  <a:pt x="1766826" y="110401"/>
                  <a:pt x="1742548" y="114611"/>
                  <a:pt x="1719330" y="122350"/>
                </a:cubicBezTo>
                <a:cubicBezTo>
                  <a:pt x="1697398" y="129661"/>
                  <a:pt x="1676867" y="140796"/>
                  <a:pt x="1654935" y="148107"/>
                </a:cubicBezTo>
                <a:cubicBezTo>
                  <a:pt x="1625286" y="157990"/>
                  <a:pt x="1594432" y="163982"/>
                  <a:pt x="1564783" y="173865"/>
                </a:cubicBezTo>
                <a:cubicBezTo>
                  <a:pt x="1551904" y="178158"/>
                  <a:pt x="1539150" y="182843"/>
                  <a:pt x="1526147" y="186744"/>
                </a:cubicBezTo>
                <a:cubicBezTo>
                  <a:pt x="1499338" y="194787"/>
                  <a:pt x="1459144" y="200615"/>
                  <a:pt x="1435995" y="206062"/>
                </a:cubicBezTo>
                <a:cubicBezTo>
                  <a:pt x="1420784" y="209641"/>
                  <a:pt x="1405744" y="213999"/>
                  <a:pt x="1390919" y="218941"/>
                </a:cubicBezTo>
                <a:cubicBezTo>
                  <a:pt x="1341331" y="235470"/>
                  <a:pt x="1292243" y="253465"/>
                  <a:pt x="1242811" y="270457"/>
                </a:cubicBezTo>
                <a:cubicBezTo>
                  <a:pt x="1223554" y="277077"/>
                  <a:pt x="1203835" y="282395"/>
                  <a:pt x="1184857" y="289775"/>
                </a:cubicBezTo>
                <a:cubicBezTo>
                  <a:pt x="1146220" y="304800"/>
                  <a:pt x="1108275" y="321742"/>
                  <a:pt x="1068947" y="334851"/>
                </a:cubicBezTo>
                <a:cubicBezTo>
                  <a:pt x="1049629" y="341290"/>
                  <a:pt x="1029600" y="345899"/>
                  <a:pt x="1010992" y="354169"/>
                </a:cubicBezTo>
                <a:cubicBezTo>
                  <a:pt x="990797" y="363145"/>
                  <a:pt x="972644" y="376171"/>
                  <a:pt x="953037" y="386367"/>
                </a:cubicBezTo>
                <a:cubicBezTo>
                  <a:pt x="918970" y="404082"/>
                  <a:pt x="884350" y="420710"/>
                  <a:pt x="850006" y="437882"/>
                </a:cubicBezTo>
                <a:cubicBezTo>
                  <a:pt x="832834" y="446468"/>
                  <a:pt x="815458" y="454657"/>
                  <a:pt x="798490" y="463640"/>
                </a:cubicBezTo>
                <a:cubicBezTo>
                  <a:pt x="762000" y="482958"/>
                  <a:pt x="722051" y="496822"/>
                  <a:pt x="689020" y="521595"/>
                </a:cubicBezTo>
                <a:cubicBezTo>
                  <a:pt x="533306" y="638377"/>
                  <a:pt x="728986" y="494949"/>
                  <a:pt x="592428" y="585989"/>
                </a:cubicBezTo>
                <a:cubicBezTo>
                  <a:pt x="589598" y="587875"/>
                  <a:pt x="482191" y="665759"/>
                  <a:pt x="470079" y="676141"/>
                </a:cubicBezTo>
                <a:cubicBezTo>
                  <a:pt x="440028" y="701899"/>
                  <a:pt x="412134" y="730410"/>
                  <a:pt x="379927" y="753415"/>
                </a:cubicBezTo>
                <a:cubicBezTo>
                  <a:pt x="353719" y="772135"/>
                  <a:pt x="302487" y="806496"/>
                  <a:pt x="283335" y="830688"/>
                </a:cubicBezTo>
                <a:cubicBezTo>
                  <a:pt x="223824" y="905859"/>
                  <a:pt x="221748" y="929039"/>
                  <a:pt x="180304" y="998113"/>
                </a:cubicBezTo>
                <a:cubicBezTo>
                  <a:pt x="139020" y="1066920"/>
                  <a:pt x="170473" y="1009640"/>
                  <a:pt x="135228" y="1062507"/>
                </a:cubicBezTo>
                <a:cubicBezTo>
                  <a:pt x="128285" y="1072921"/>
                  <a:pt x="121903" y="1083717"/>
                  <a:pt x="115910" y="1094705"/>
                </a:cubicBezTo>
                <a:cubicBezTo>
                  <a:pt x="109015" y="1107346"/>
                  <a:pt x="104579" y="1121360"/>
                  <a:pt x="96592" y="1133341"/>
                </a:cubicBezTo>
                <a:cubicBezTo>
                  <a:pt x="-16027" y="1302270"/>
                  <a:pt x="127080" y="1067508"/>
                  <a:pt x="45076" y="1204175"/>
                </a:cubicBezTo>
                <a:cubicBezTo>
                  <a:pt x="42930" y="1214907"/>
                  <a:pt x="41782" y="1225889"/>
                  <a:pt x="38637" y="1236372"/>
                </a:cubicBezTo>
                <a:cubicBezTo>
                  <a:pt x="35316" y="1247444"/>
                  <a:pt x="29708" y="1257706"/>
                  <a:pt x="25758" y="1268569"/>
                </a:cubicBezTo>
                <a:cubicBezTo>
                  <a:pt x="21119" y="1281327"/>
                  <a:pt x="16451" y="1294109"/>
                  <a:pt x="12879" y="1307206"/>
                </a:cubicBezTo>
                <a:cubicBezTo>
                  <a:pt x="9024" y="1321341"/>
                  <a:pt x="2102" y="1365428"/>
                  <a:pt x="0" y="1378040"/>
                </a:cubicBezTo>
                <a:cubicBezTo>
                  <a:pt x="2147" y="1395212"/>
                  <a:pt x="2814" y="1412634"/>
                  <a:pt x="6440" y="1429555"/>
                </a:cubicBezTo>
                <a:cubicBezTo>
                  <a:pt x="10963" y="1450660"/>
                  <a:pt x="21303" y="1474886"/>
                  <a:pt x="32197" y="1493950"/>
                </a:cubicBezTo>
                <a:cubicBezTo>
                  <a:pt x="36037" y="1500670"/>
                  <a:pt x="40783" y="1506829"/>
                  <a:pt x="45076" y="1513268"/>
                </a:cubicBezTo>
                <a:cubicBezTo>
                  <a:pt x="52556" y="1543188"/>
                  <a:pt x="48101" y="1539525"/>
                  <a:pt x="70834" y="1564784"/>
                </a:cubicBezTo>
                <a:cubicBezTo>
                  <a:pt x="83018" y="1578322"/>
                  <a:pt x="92560" y="1596656"/>
                  <a:pt x="109471" y="1603420"/>
                </a:cubicBezTo>
                <a:cubicBezTo>
                  <a:pt x="173485" y="1629026"/>
                  <a:pt x="138577" y="1617607"/>
                  <a:pt x="251138" y="1635617"/>
                </a:cubicBezTo>
                <a:cubicBezTo>
                  <a:pt x="268226" y="1638351"/>
                  <a:pt x="285359" y="1641450"/>
                  <a:pt x="302654" y="1642057"/>
                </a:cubicBezTo>
                <a:cubicBezTo>
                  <a:pt x="407789" y="1645746"/>
                  <a:pt x="513009" y="1646350"/>
                  <a:pt x="618186" y="1648496"/>
                </a:cubicBezTo>
                <a:cubicBezTo>
                  <a:pt x="795743" y="1657375"/>
                  <a:pt x="849957" y="1661375"/>
                  <a:pt x="1068947" y="1661375"/>
                </a:cubicBezTo>
                <a:cubicBezTo>
                  <a:pt x="1191315" y="1661375"/>
                  <a:pt x="1313646" y="1657082"/>
                  <a:pt x="1435995" y="1654936"/>
                </a:cubicBezTo>
                <a:cubicBezTo>
                  <a:pt x="1455313" y="1639911"/>
                  <a:pt x="1488015" y="1633603"/>
                  <a:pt x="1493950" y="1609860"/>
                </a:cubicBezTo>
                <a:cubicBezTo>
                  <a:pt x="1502266" y="1576594"/>
                  <a:pt x="1493025" y="1589011"/>
                  <a:pt x="1519707" y="1571223"/>
                </a:cubicBezTo>
                <a:cubicBezTo>
                  <a:pt x="1551029" y="1508578"/>
                  <a:pt x="1540197" y="1537978"/>
                  <a:pt x="1545465" y="1410237"/>
                </a:cubicBezTo>
                <a:cubicBezTo>
                  <a:pt x="1552189" y="1247187"/>
                  <a:pt x="1550393" y="1083835"/>
                  <a:pt x="1558344" y="920840"/>
                </a:cubicBezTo>
                <a:cubicBezTo>
                  <a:pt x="1559005" y="907280"/>
                  <a:pt x="1565605" y="894562"/>
                  <a:pt x="1571223" y="882203"/>
                </a:cubicBezTo>
                <a:cubicBezTo>
                  <a:pt x="1586840" y="847846"/>
                  <a:pt x="1606536" y="831588"/>
                  <a:pt x="1635617" y="804930"/>
                </a:cubicBezTo>
                <a:cubicBezTo>
                  <a:pt x="1645749" y="795643"/>
                  <a:pt x="1655942" y="786097"/>
                  <a:pt x="1667814" y="779172"/>
                </a:cubicBezTo>
                <a:cubicBezTo>
                  <a:pt x="1681934" y="770935"/>
                  <a:pt x="1698466" y="767547"/>
                  <a:pt x="1712890" y="759854"/>
                </a:cubicBezTo>
                <a:cubicBezTo>
                  <a:pt x="1730758" y="750325"/>
                  <a:pt x="1745901" y="735881"/>
                  <a:pt x="1764406" y="727657"/>
                </a:cubicBezTo>
                <a:cubicBezTo>
                  <a:pt x="1784884" y="718555"/>
                  <a:pt x="1807540" y="715425"/>
                  <a:pt x="1828800" y="708338"/>
                </a:cubicBezTo>
                <a:cubicBezTo>
                  <a:pt x="1937380" y="672145"/>
                  <a:pt x="1743501" y="726486"/>
                  <a:pt x="1925392" y="682581"/>
                </a:cubicBezTo>
                <a:cubicBezTo>
                  <a:pt x="1966386" y="672686"/>
                  <a:pt x="2006907" y="660922"/>
                  <a:pt x="2047741" y="650384"/>
                </a:cubicBezTo>
                <a:cubicBezTo>
                  <a:pt x="2073449" y="643750"/>
                  <a:pt x="2098979" y="636272"/>
                  <a:pt x="2125014" y="631065"/>
                </a:cubicBezTo>
                <a:cubicBezTo>
                  <a:pt x="2253457" y="605377"/>
                  <a:pt x="2189059" y="616087"/>
                  <a:pt x="2318197" y="598868"/>
                </a:cubicBezTo>
                <a:cubicBezTo>
                  <a:pt x="2346101" y="590282"/>
                  <a:pt x="2373743" y="580792"/>
                  <a:pt x="2401910" y="573110"/>
                </a:cubicBezTo>
                <a:cubicBezTo>
                  <a:pt x="2421002" y="567903"/>
                  <a:pt x="2441335" y="567179"/>
                  <a:pt x="2459865" y="560231"/>
                </a:cubicBezTo>
                <a:cubicBezTo>
                  <a:pt x="2476069" y="554155"/>
                  <a:pt x="2489704" y="542678"/>
                  <a:pt x="2504941" y="534474"/>
                </a:cubicBezTo>
                <a:cubicBezTo>
                  <a:pt x="2517619" y="527647"/>
                  <a:pt x="2530937" y="522050"/>
                  <a:pt x="2543578" y="515155"/>
                </a:cubicBezTo>
                <a:cubicBezTo>
                  <a:pt x="2554566" y="509162"/>
                  <a:pt x="2564787" y="501830"/>
                  <a:pt x="2575775" y="495837"/>
                </a:cubicBezTo>
                <a:cubicBezTo>
                  <a:pt x="2684353" y="436613"/>
                  <a:pt x="2527247" y="530338"/>
                  <a:pt x="2665927" y="437882"/>
                </a:cubicBezTo>
                <a:cubicBezTo>
                  <a:pt x="2672366" y="433589"/>
                  <a:pt x="2679773" y="430475"/>
                  <a:pt x="2685245" y="425003"/>
                </a:cubicBezTo>
                <a:cubicBezTo>
                  <a:pt x="2692834" y="417414"/>
                  <a:pt x="2698124" y="407832"/>
                  <a:pt x="2704564" y="399246"/>
                </a:cubicBezTo>
                <a:cubicBezTo>
                  <a:pt x="2706710" y="384220"/>
                  <a:pt x="2711364" y="369343"/>
                  <a:pt x="2711003" y="354169"/>
                </a:cubicBezTo>
                <a:cubicBezTo>
                  <a:pt x="2708087" y="231724"/>
                  <a:pt x="2756816" y="157728"/>
                  <a:pt x="2672366" y="109471"/>
                </a:cubicBezTo>
                <a:cubicBezTo>
                  <a:pt x="2666473" y="106103"/>
                  <a:pt x="2659487" y="105178"/>
                  <a:pt x="2653048" y="103031"/>
                </a:cubicBezTo>
                <a:lnTo>
                  <a:pt x="2601533" y="38637"/>
                </a:lnTo>
                <a:close/>
              </a:path>
            </a:pathLst>
          </a:custGeom>
          <a:noFill/>
          <a:ln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FCE2C21-890A-49C8-BBEB-0EEA51EB2CC8}"/>
              </a:ext>
            </a:extLst>
          </p:cNvPr>
          <p:cNvSpPr/>
          <p:nvPr/>
        </p:nvSpPr>
        <p:spPr>
          <a:xfrm>
            <a:off x="7036600" y="2841224"/>
            <a:ext cx="3611260" cy="1680693"/>
          </a:xfrm>
          <a:custGeom>
            <a:avLst/>
            <a:gdLst>
              <a:gd name="connsiteX0" fmla="*/ 3610571 w 3611260"/>
              <a:gd name="connsiteY0" fmla="*/ 495837 h 1680693"/>
              <a:gd name="connsiteX1" fmla="*/ 3604131 w 3611260"/>
              <a:gd name="connsiteY1" fmla="*/ 656823 h 1680693"/>
              <a:gd name="connsiteX2" fmla="*/ 3578374 w 3611260"/>
              <a:gd name="connsiteY2" fmla="*/ 701899 h 1680693"/>
              <a:gd name="connsiteX3" fmla="*/ 3559055 w 3611260"/>
              <a:gd name="connsiteY3" fmla="*/ 734096 h 1680693"/>
              <a:gd name="connsiteX4" fmla="*/ 3552616 w 3611260"/>
              <a:gd name="connsiteY4" fmla="*/ 753415 h 1680693"/>
              <a:gd name="connsiteX5" fmla="*/ 3468903 w 3611260"/>
              <a:gd name="connsiteY5" fmla="*/ 817809 h 1680693"/>
              <a:gd name="connsiteX6" fmla="*/ 3443146 w 3611260"/>
              <a:gd name="connsiteY6" fmla="*/ 843567 h 1680693"/>
              <a:gd name="connsiteX7" fmla="*/ 3378751 w 3611260"/>
              <a:gd name="connsiteY7" fmla="*/ 869324 h 1680693"/>
              <a:gd name="connsiteX8" fmla="*/ 3275720 w 3611260"/>
              <a:gd name="connsiteY8" fmla="*/ 914400 h 1680693"/>
              <a:gd name="connsiteX9" fmla="*/ 3146931 w 3611260"/>
              <a:gd name="connsiteY9" fmla="*/ 959477 h 1680693"/>
              <a:gd name="connsiteX10" fmla="*/ 3101855 w 3611260"/>
              <a:gd name="connsiteY10" fmla="*/ 965916 h 1680693"/>
              <a:gd name="connsiteX11" fmla="*/ 3043900 w 3611260"/>
              <a:gd name="connsiteY11" fmla="*/ 985234 h 1680693"/>
              <a:gd name="connsiteX12" fmla="*/ 2966627 w 3611260"/>
              <a:gd name="connsiteY12" fmla="*/ 1004553 h 1680693"/>
              <a:gd name="connsiteX13" fmla="*/ 2831399 w 3611260"/>
              <a:gd name="connsiteY13" fmla="*/ 1043189 h 1680693"/>
              <a:gd name="connsiteX14" fmla="*/ 2702610 w 3611260"/>
              <a:gd name="connsiteY14" fmla="*/ 1101144 h 1680693"/>
              <a:gd name="connsiteX15" fmla="*/ 2612458 w 3611260"/>
              <a:gd name="connsiteY15" fmla="*/ 1165538 h 1680693"/>
              <a:gd name="connsiteX16" fmla="*/ 2535185 w 3611260"/>
              <a:gd name="connsiteY16" fmla="*/ 1249251 h 1680693"/>
              <a:gd name="connsiteX17" fmla="*/ 2496548 w 3611260"/>
              <a:gd name="connsiteY17" fmla="*/ 1332964 h 1680693"/>
              <a:gd name="connsiteX18" fmla="*/ 2470791 w 3611260"/>
              <a:gd name="connsiteY18" fmla="*/ 1403798 h 1680693"/>
              <a:gd name="connsiteX19" fmla="*/ 2464351 w 3611260"/>
              <a:gd name="connsiteY19" fmla="*/ 1442434 h 1680693"/>
              <a:gd name="connsiteX20" fmla="*/ 2445033 w 3611260"/>
              <a:gd name="connsiteY20" fmla="*/ 1506829 h 1680693"/>
              <a:gd name="connsiteX21" fmla="*/ 2438593 w 3611260"/>
              <a:gd name="connsiteY21" fmla="*/ 1532586 h 1680693"/>
              <a:gd name="connsiteX22" fmla="*/ 2419275 w 3611260"/>
              <a:gd name="connsiteY22" fmla="*/ 1551905 h 1680693"/>
              <a:gd name="connsiteX23" fmla="*/ 2399957 w 3611260"/>
              <a:gd name="connsiteY23" fmla="*/ 1584102 h 1680693"/>
              <a:gd name="connsiteX24" fmla="*/ 2342002 w 3611260"/>
              <a:gd name="connsiteY24" fmla="*/ 1648496 h 1680693"/>
              <a:gd name="connsiteX25" fmla="*/ 2232531 w 3611260"/>
              <a:gd name="connsiteY25" fmla="*/ 1674254 h 1680693"/>
              <a:gd name="connsiteX26" fmla="*/ 1388965 w 3611260"/>
              <a:gd name="connsiteY26" fmla="*/ 1680693 h 1680693"/>
              <a:gd name="connsiteX27" fmla="*/ 616233 w 3611260"/>
              <a:gd name="connsiteY27" fmla="*/ 1674254 h 1680693"/>
              <a:gd name="connsiteX28" fmla="*/ 287822 w 3611260"/>
              <a:gd name="connsiteY28" fmla="*/ 1622738 h 1680693"/>
              <a:gd name="connsiteX29" fmla="*/ 236306 w 3611260"/>
              <a:gd name="connsiteY29" fmla="*/ 1609860 h 1680693"/>
              <a:gd name="connsiteX30" fmla="*/ 152593 w 3611260"/>
              <a:gd name="connsiteY30" fmla="*/ 1564784 h 1680693"/>
              <a:gd name="connsiteX31" fmla="*/ 113957 w 3611260"/>
              <a:gd name="connsiteY31" fmla="*/ 1545465 h 1680693"/>
              <a:gd name="connsiteX32" fmla="*/ 56002 w 3611260"/>
              <a:gd name="connsiteY32" fmla="*/ 1481071 h 1680693"/>
              <a:gd name="connsiteX33" fmla="*/ 17365 w 3611260"/>
              <a:gd name="connsiteY33" fmla="*/ 1429555 h 1680693"/>
              <a:gd name="connsiteX34" fmla="*/ 17365 w 3611260"/>
              <a:gd name="connsiteY34" fmla="*/ 1133341 h 1680693"/>
              <a:gd name="connsiteX35" fmla="*/ 62441 w 3611260"/>
              <a:gd name="connsiteY35" fmla="*/ 1049629 h 1680693"/>
              <a:gd name="connsiteX36" fmla="*/ 113957 w 3611260"/>
              <a:gd name="connsiteY36" fmla="*/ 959477 h 1680693"/>
              <a:gd name="connsiteX37" fmla="*/ 197669 w 3611260"/>
              <a:gd name="connsiteY37" fmla="*/ 862885 h 1680693"/>
              <a:gd name="connsiteX38" fmla="*/ 249185 w 3611260"/>
              <a:gd name="connsiteY38" fmla="*/ 798491 h 1680693"/>
              <a:gd name="connsiteX39" fmla="*/ 300700 w 3611260"/>
              <a:gd name="connsiteY39" fmla="*/ 734096 h 1680693"/>
              <a:gd name="connsiteX40" fmla="*/ 416610 w 3611260"/>
              <a:gd name="connsiteY40" fmla="*/ 637505 h 1680693"/>
              <a:gd name="connsiteX41" fmla="*/ 564717 w 3611260"/>
              <a:gd name="connsiteY41" fmla="*/ 547353 h 1680693"/>
              <a:gd name="connsiteX42" fmla="*/ 641991 w 3611260"/>
              <a:gd name="connsiteY42" fmla="*/ 495837 h 1680693"/>
              <a:gd name="connsiteX43" fmla="*/ 815855 w 3611260"/>
              <a:gd name="connsiteY43" fmla="*/ 405685 h 1680693"/>
              <a:gd name="connsiteX44" fmla="*/ 899568 w 3611260"/>
              <a:gd name="connsiteY44" fmla="*/ 367048 h 1680693"/>
              <a:gd name="connsiteX45" fmla="*/ 944644 w 3611260"/>
              <a:gd name="connsiteY45" fmla="*/ 334851 h 1680693"/>
              <a:gd name="connsiteX46" fmla="*/ 1073433 w 3611260"/>
              <a:gd name="connsiteY46" fmla="*/ 296215 h 1680693"/>
              <a:gd name="connsiteX47" fmla="*/ 1131388 w 3611260"/>
              <a:gd name="connsiteY47" fmla="*/ 276896 h 1680693"/>
              <a:gd name="connsiteX48" fmla="*/ 1182903 w 3611260"/>
              <a:gd name="connsiteY48" fmla="*/ 264017 h 1680693"/>
              <a:gd name="connsiteX49" fmla="*/ 1221540 w 3611260"/>
              <a:gd name="connsiteY49" fmla="*/ 251138 h 1680693"/>
              <a:gd name="connsiteX50" fmla="*/ 1266616 w 3611260"/>
              <a:gd name="connsiteY50" fmla="*/ 244699 h 1680693"/>
              <a:gd name="connsiteX51" fmla="*/ 1369647 w 3611260"/>
              <a:gd name="connsiteY51" fmla="*/ 212502 h 1680693"/>
              <a:gd name="connsiteX52" fmla="*/ 1498436 w 3611260"/>
              <a:gd name="connsiteY52" fmla="*/ 199623 h 1680693"/>
              <a:gd name="connsiteX53" fmla="*/ 1607906 w 3611260"/>
              <a:gd name="connsiteY53" fmla="*/ 167426 h 1680693"/>
              <a:gd name="connsiteX54" fmla="*/ 1672300 w 3611260"/>
              <a:gd name="connsiteY54" fmla="*/ 148107 h 1680693"/>
              <a:gd name="connsiteX55" fmla="*/ 1723816 w 3611260"/>
              <a:gd name="connsiteY55" fmla="*/ 128789 h 1680693"/>
              <a:gd name="connsiteX56" fmla="*/ 1775331 w 3611260"/>
              <a:gd name="connsiteY56" fmla="*/ 122350 h 1680693"/>
              <a:gd name="connsiteX57" fmla="*/ 1820408 w 3611260"/>
              <a:gd name="connsiteY57" fmla="*/ 103031 h 1680693"/>
              <a:gd name="connsiteX58" fmla="*/ 1884802 w 3611260"/>
              <a:gd name="connsiteY58" fmla="*/ 90153 h 1680693"/>
              <a:gd name="connsiteX59" fmla="*/ 1929878 w 3611260"/>
              <a:gd name="connsiteY59" fmla="*/ 77274 h 1680693"/>
              <a:gd name="connsiteX60" fmla="*/ 1968515 w 3611260"/>
              <a:gd name="connsiteY60" fmla="*/ 64395 h 1680693"/>
              <a:gd name="connsiteX61" fmla="*/ 2058667 w 3611260"/>
              <a:gd name="connsiteY61" fmla="*/ 45077 h 1680693"/>
              <a:gd name="connsiteX62" fmla="*/ 2084424 w 3611260"/>
              <a:gd name="connsiteY62" fmla="*/ 38637 h 1680693"/>
              <a:gd name="connsiteX63" fmla="*/ 2116622 w 3611260"/>
              <a:gd name="connsiteY63" fmla="*/ 32198 h 1680693"/>
              <a:gd name="connsiteX64" fmla="*/ 2168137 w 3611260"/>
              <a:gd name="connsiteY64" fmla="*/ 19319 h 1680693"/>
              <a:gd name="connsiteX65" fmla="*/ 2374199 w 3611260"/>
              <a:gd name="connsiteY65" fmla="*/ 0 h 1680693"/>
              <a:gd name="connsiteX66" fmla="*/ 2618898 w 3611260"/>
              <a:gd name="connsiteY66" fmla="*/ 25758 h 1680693"/>
              <a:gd name="connsiteX67" fmla="*/ 2657534 w 3611260"/>
              <a:gd name="connsiteY67" fmla="*/ 38637 h 1680693"/>
              <a:gd name="connsiteX68" fmla="*/ 2683292 w 3611260"/>
              <a:gd name="connsiteY68" fmla="*/ 45077 h 1680693"/>
              <a:gd name="connsiteX69" fmla="*/ 2709050 w 3611260"/>
              <a:gd name="connsiteY69" fmla="*/ 57955 h 1680693"/>
              <a:gd name="connsiteX70" fmla="*/ 2805641 w 3611260"/>
              <a:gd name="connsiteY70" fmla="*/ 77274 h 1680693"/>
              <a:gd name="connsiteX71" fmla="*/ 2915112 w 3611260"/>
              <a:gd name="connsiteY71" fmla="*/ 128789 h 1680693"/>
              <a:gd name="connsiteX72" fmla="*/ 3024582 w 3611260"/>
              <a:gd name="connsiteY72" fmla="*/ 173865 h 1680693"/>
              <a:gd name="connsiteX73" fmla="*/ 3082537 w 3611260"/>
              <a:gd name="connsiteY73" fmla="*/ 186744 h 1680693"/>
              <a:gd name="connsiteX74" fmla="*/ 3146931 w 3611260"/>
              <a:gd name="connsiteY74" fmla="*/ 199623 h 1680693"/>
              <a:gd name="connsiteX75" fmla="*/ 3211326 w 3611260"/>
              <a:gd name="connsiteY75" fmla="*/ 225381 h 1680693"/>
              <a:gd name="connsiteX76" fmla="*/ 3269281 w 3611260"/>
              <a:gd name="connsiteY76" fmla="*/ 251138 h 1680693"/>
              <a:gd name="connsiteX77" fmla="*/ 3346554 w 3611260"/>
              <a:gd name="connsiteY77" fmla="*/ 264017 h 1680693"/>
              <a:gd name="connsiteX78" fmla="*/ 3365872 w 3611260"/>
              <a:gd name="connsiteY78" fmla="*/ 276896 h 1680693"/>
              <a:gd name="connsiteX79" fmla="*/ 3385191 w 3611260"/>
              <a:gd name="connsiteY79" fmla="*/ 283336 h 1680693"/>
              <a:gd name="connsiteX80" fmla="*/ 3417388 w 3611260"/>
              <a:gd name="connsiteY80" fmla="*/ 309093 h 1680693"/>
              <a:gd name="connsiteX81" fmla="*/ 3443146 w 3611260"/>
              <a:gd name="connsiteY81" fmla="*/ 321972 h 1680693"/>
              <a:gd name="connsiteX82" fmla="*/ 3488222 w 3611260"/>
              <a:gd name="connsiteY82" fmla="*/ 354169 h 1680693"/>
              <a:gd name="connsiteX83" fmla="*/ 3526858 w 3611260"/>
              <a:gd name="connsiteY83" fmla="*/ 379927 h 1680693"/>
              <a:gd name="connsiteX84" fmla="*/ 3552616 w 3611260"/>
              <a:gd name="connsiteY84" fmla="*/ 425003 h 1680693"/>
              <a:gd name="connsiteX85" fmla="*/ 3565495 w 3611260"/>
              <a:gd name="connsiteY85" fmla="*/ 463640 h 1680693"/>
              <a:gd name="connsiteX86" fmla="*/ 3591253 w 3611260"/>
              <a:gd name="connsiteY86" fmla="*/ 489398 h 1680693"/>
              <a:gd name="connsiteX87" fmla="*/ 3610571 w 3611260"/>
              <a:gd name="connsiteY87" fmla="*/ 495837 h 168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611260" h="1680693">
                <a:moveTo>
                  <a:pt x="3610571" y="495837"/>
                </a:moveTo>
                <a:cubicBezTo>
                  <a:pt x="3612717" y="523741"/>
                  <a:pt x="3609657" y="603403"/>
                  <a:pt x="3604131" y="656823"/>
                </a:cubicBezTo>
                <a:cubicBezTo>
                  <a:pt x="3603041" y="667364"/>
                  <a:pt x="3584284" y="692443"/>
                  <a:pt x="3578374" y="701899"/>
                </a:cubicBezTo>
                <a:cubicBezTo>
                  <a:pt x="3571740" y="712513"/>
                  <a:pt x="3564652" y="722901"/>
                  <a:pt x="3559055" y="734096"/>
                </a:cubicBezTo>
                <a:cubicBezTo>
                  <a:pt x="3556019" y="740167"/>
                  <a:pt x="3557126" y="748342"/>
                  <a:pt x="3552616" y="753415"/>
                </a:cubicBezTo>
                <a:cubicBezTo>
                  <a:pt x="3513724" y="797169"/>
                  <a:pt x="3509977" y="784949"/>
                  <a:pt x="3468903" y="817809"/>
                </a:cubicBezTo>
                <a:cubicBezTo>
                  <a:pt x="3459422" y="825394"/>
                  <a:pt x="3452860" y="836282"/>
                  <a:pt x="3443146" y="843567"/>
                </a:cubicBezTo>
                <a:cubicBezTo>
                  <a:pt x="3427985" y="854938"/>
                  <a:pt x="3394337" y="864129"/>
                  <a:pt x="3378751" y="869324"/>
                </a:cubicBezTo>
                <a:cubicBezTo>
                  <a:pt x="3315996" y="911162"/>
                  <a:pt x="3362865" y="885351"/>
                  <a:pt x="3275720" y="914400"/>
                </a:cubicBezTo>
                <a:cubicBezTo>
                  <a:pt x="3217033" y="933962"/>
                  <a:pt x="3214583" y="941674"/>
                  <a:pt x="3146931" y="959477"/>
                </a:cubicBezTo>
                <a:cubicBezTo>
                  <a:pt x="3132253" y="963340"/>
                  <a:pt x="3116880" y="963770"/>
                  <a:pt x="3101855" y="965916"/>
                </a:cubicBezTo>
                <a:cubicBezTo>
                  <a:pt x="3082537" y="972355"/>
                  <a:pt x="3063480" y="979640"/>
                  <a:pt x="3043900" y="985234"/>
                </a:cubicBezTo>
                <a:cubicBezTo>
                  <a:pt x="3018371" y="992528"/>
                  <a:pt x="2992027" y="996823"/>
                  <a:pt x="2966627" y="1004553"/>
                </a:cubicBezTo>
                <a:cubicBezTo>
                  <a:pt x="2823294" y="1048176"/>
                  <a:pt x="2965672" y="1016334"/>
                  <a:pt x="2831399" y="1043189"/>
                </a:cubicBezTo>
                <a:cubicBezTo>
                  <a:pt x="2788469" y="1062507"/>
                  <a:pt x="2741779" y="1075030"/>
                  <a:pt x="2702610" y="1101144"/>
                </a:cubicBezTo>
                <a:cubicBezTo>
                  <a:pt x="2654761" y="1133044"/>
                  <a:pt x="2664365" y="1125610"/>
                  <a:pt x="2612458" y="1165538"/>
                </a:cubicBezTo>
                <a:cubicBezTo>
                  <a:pt x="2582290" y="1188744"/>
                  <a:pt x="2551057" y="1212215"/>
                  <a:pt x="2535185" y="1249251"/>
                </a:cubicBezTo>
                <a:cubicBezTo>
                  <a:pt x="2510195" y="1307562"/>
                  <a:pt x="2523178" y="1279706"/>
                  <a:pt x="2496548" y="1332964"/>
                </a:cubicBezTo>
                <a:cubicBezTo>
                  <a:pt x="2479000" y="1438256"/>
                  <a:pt x="2505503" y="1308341"/>
                  <a:pt x="2470791" y="1403798"/>
                </a:cubicBezTo>
                <a:cubicBezTo>
                  <a:pt x="2466329" y="1416068"/>
                  <a:pt x="2467287" y="1429712"/>
                  <a:pt x="2464351" y="1442434"/>
                </a:cubicBezTo>
                <a:cubicBezTo>
                  <a:pt x="2448640" y="1510511"/>
                  <a:pt x="2456833" y="1465529"/>
                  <a:pt x="2445033" y="1506829"/>
                </a:cubicBezTo>
                <a:cubicBezTo>
                  <a:pt x="2442602" y="1515338"/>
                  <a:pt x="2442984" y="1524902"/>
                  <a:pt x="2438593" y="1532586"/>
                </a:cubicBezTo>
                <a:cubicBezTo>
                  <a:pt x="2434075" y="1540493"/>
                  <a:pt x="2424739" y="1544619"/>
                  <a:pt x="2419275" y="1551905"/>
                </a:cubicBezTo>
                <a:cubicBezTo>
                  <a:pt x="2411766" y="1561918"/>
                  <a:pt x="2407319" y="1573980"/>
                  <a:pt x="2399957" y="1584102"/>
                </a:cubicBezTo>
                <a:cubicBezTo>
                  <a:pt x="2396999" y="1588169"/>
                  <a:pt x="2352806" y="1642678"/>
                  <a:pt x="2342002" y="1648496"/>
                </a:cubicBezTo>
                <a:cubicBezTo>
                  <a:pt x="2314550" y="1663278"/>
                  <a:pt x="2264379" y="1673796"/>
                  <a:pt x="2232531" y="1674254"/>
                </a:cubicBezTo>
                <a:lnTo>
                  <a:pt x="1388965" y="1680693"/>
                </a:lnTo>
                <a:lnTo>
                  <a:pt x="616233" y="1674254"/>
                </a:lnTo>
                <a:cubicBezTo>
                  <a:pt x="455283" y="1671955"/>
                  <a:pt x="472286" y="1665307"/>
                  <a:pt x="287822" y="1622738"/>
                </a:cubicBezTo>
                <a:cubicBezTo>
                  <a:pt x="270575" y="1618758"/>
                  <a:pt x="236306" y="1609860"/>
                  <a:pt x="236306" y="1609860"/>
                </a:cubicBezTo>
                <a:cubicBezTo>
                  <a:pt x="141140" y="1562276"/>
                  <a:pt x="259506" y="1622353"/>
                  <a:pt x="152593" y="1564784"/>
                </a:cubicBezTo>
                <a:cubicBezTo>
                  <a:pt x="139915" y="1557957"/>
                  <a:pt x="125602" y="1553934"/>
                  <a:pt x="113957" y="1545465"/>
                </a:cubicBezTo>
                <a:cubicBezTo>
                  <a:pt x="89516" y="1527689"/>
                  <a:pt x="75418" y="1503260"/>
                  <a:pt x="56002" y="1481071"/>
                </a:cubicBezTo>
                <a:cubicBezTo>
                  <a:pt x="20152" y="1440100"/>
                  <a:pt x="51928" y="1487159"/>
                  <a:pt x="17365" y="1429555"/>
                </a:cubicBezTo>
                <a:cubicBezTo>
                  <a:pt x="-9750" y="1321092"/>
                  <a:pt x="-1460" y="1363943"/>
                  <a:pt x="17365" y="1133341"/>
                </a:cubicBezTo>
                <a:cubicBezTo>
                  <a:pt x="19606" y="1105887"/>
                  <a:pt x="49559" y="1071712"/>
                  <a:pt x="62441" y="1049629"/>
                </a:cubicBezTo>
                <a:cubicBezTo>
                  <a:pt x="88480" y="1004990"/>
                  <a:pt x="77413" y="1006172"/>
                  <a:pt x="113957" y="959477"/>
                </a:cubicBezTo>
                <a:cubicBezTo>
                  <a:pt x="140216" y="925924"/>
                  <a:pt x="170265" y="895509"/>
                  <a:pt x="197669" y="862885"/>
                </a:cubicBezTo>
                <a:cubicBezTo>
                  <a:pt x="215349" y="841837"/>
                  <a:pt x="232013" y="819956"/>
                  <a:pt x="249185" y="798491"/>
                </a:cubicBezTo>
                <a:cubicBezTo>
                  <a:pt x="266357" y="777026"/>
                  <a:pt x="279583" y="751694"/>
                  <a:pt x="300700" y="734096"/>
                </a:cubicBezTo>
                <a:cubicBezTo>
                  <a:pt x="339337" y="701899"/>
                  <a:pt x="374763" y="665403"/>
                  <a:pt x="416610" y="637505"/>
                </a:cubicBezTo>
                <a:cubicBezTo>
                  <a:pt x="566784" y="537388"/>
                  <a:pt x="359864" y="673416"/>
                  <a:pt x="564717" y="547353"/>
                </a:cubicBezTo>
                <a:cubicBezTo>
                  <a:pt x="591082" y="531128"/>
                  <a:pt x="615219" y="511382"/>
                  <a:pt x="641991" y="495837"/>
                </a:cubicBezTo>
                <a:cubicBezTo>
                  <a:pt x="658095" y="486486"/>
                  <a:pt x="774455" y="425399"/>
                  <a:pt x="815855" y="405685"/>
                </a:cubicBezTo>
                <a:cubicBezTo>
                  <a:pt x="843603" y="392472"/>
                  <a:pt x="874559" y="384911"/>
                  <a:pt x="899568" y="367048"/>
                </a:cubicBezTo>
                <a:cubicBezTo>
                  <a:pt x="914593" y="356316"/>
                  <a:pt x="928129" y="343109"/>
                  <a:pt x="944644" y="334851"/>
                </a:cubicBezTo>
                <a:cubicBezTo>
                  <a:pt x="968439" y="322954"/>
                  <a:pt x="1051913" y="302671"/>
                  <a:pt x="1073433" y="296215"/>
                </a:cubicBezTo>
                <a:cubicBezTo>
                  <a:pt x="1092938" y="290364"/>
                  <a:pt x="1111852" y="282642"/>
                  <a:pt x="1131388" y="276896"/>
                </a:cubicBezTo>
                <a:cubicBezTo>
                  <a:pt x="1148369" y="271901"/>
                  <a:pt x="1165884" y="268880"/>
                  <a:pt x="1182903" y="264017"/>
                </a:cubicBezTo>
                <a:cubicBezTo>
                  <a:pt x="1195956" y="260287"/>
                  <a:pt x="1208312" y="254191"/>
                  <a:pt x="1221540" y="251138"/>
                </a:cubicBezTo>
                <a:cubicBezTo>
                  <a:pt x="1236329" y="247725"/>
                  <a:pt x="1251733" y="247676"/>
                  <a:pt x="1266616" y="244699"/>
                </a:cubicBezTo>
                <a:cubicBezTo>
                  <a:pt x="1497812" y="198460"/>
                  <a:pt x="1133820" y="267991"/>
                  <a:pt x="1369647" y="212502"/>
                </a:cubicBezTo>
                <a:cubicBezTo>
                  <a:pt x="1381061" y="209816"/>
                  <a:pt x="1493755" y="200049"/>
                  <a:pt x="1498436" y="199623"/>
                </a:cubicBezTo>
                <a:cubicBezTo>
                  <a:pt x="1594216" y="163706"/>
                  <a:pt x="1504277" y="194697"/>
                  <a:pt x="1607906" y="167426"/>
                </a:cubicBezTo>
                <a:cubicBezTo>
                  <a:pt x="1629578" y="161723"/>
                  <a:pt x="1651040" y="155194"/>
                  <a:pt x="1672300" y="148107"/>
                </a:cubicBezTo>
                <a:cubicBezTo>
                  <a:pt x="1689699" y="142307"/>
                  <a:pt x="1706024" y="133237"/>
                  <a:pt x="1723816" y="128789"/>
                </a:cubicBezTo>
                <a:cubicBezTo>
                  <a:pt x="1740605" y="124592"/>
                  <a:pt x="1758159" y="124496"/>
                  <a:pt x="1775331" y="122350"/>
                </a:cubicBezTo>
                <a:cubicBezTo>
                  <a:pt x="1790357" y="115910"/>
                  <a:pt x="1804725" y="107644"/>
                  <a:pt x="1820408" y="103031"/>
                </a:cubicBezTo>
                <a:cubicBezTo>
                  <a:pt x="1841408" y="96855"/>
                  <a:pt x="1863494" y="95166"/>
                  <a:pt x="1884802" y="90153"/>
                </a:cubicBezTo>
                <a:cubicBezTo>
                  <a:pt x="1900013" y="86574"/>
                  <a:pt x="1914942" y="81870"/>
                  <a:pt x="1929878" y="77274"/>
                </a:cubicBezTo>
                <a:cubicBezTo>
                  <a:pt x="1942853" y="73282"/>
                  <a:pt x="1955512" y="68296"/>
                  <a:pt x="1968515" y="64395"/>
                </a:cubicBezTo>
                <a:cubicBezTo>
                  <a:pt x="1993037" y="57038"/>
                  <a:pt x="2041176" y="48825"/>
                  <a:pt x="2058667" y="45077"/>
                </a:cubicBezTo>
                <a:cubicBezTo>
                  <a:pt x="2067321" y="43223"/>
                  <a:pt x="2075785" y="40557"/>
                  <a:pt x="2084424" y="38637"/>
                </a:cubicBezTo>
                <a:cubicBezTo>
                  <a:pt x="2095109" y="36263"/>
                  <a:pt x="2105957" y="34659"/>
                  <a:pt x="2116622" y="32198"/>
                </a:cubicBezTo>
                <a:cubicBezTo>
                  <a:pt x="2133869" y="28218"/>
                  <a:pt x="2150628" y="21913"/>
                  <a:pt x="2168137" y="19319"/>
                </a:cubicBezTo>
                <a:cubicBezTo>
                  <a:pt x="2227886" y="10467"/>
                  <a:pt x="2311316" y="4838"/>
                  <a:pt x="2374199" y="0"/>
                </a:cubicBezTo>
                <a:cubicBezTo>
                  <a:pt x="2588929" y="20781"/>
                  <a:pt x="2507642" y="9865"/>
                  <a:pt x="2618898" y="25758"/>
                </a:cubicBezTo>
                <a:cubicBezTo>
                  <a:pt x="2631777" y="30051"/>
                  <a:pt x="2644531" y="34736"/>
                  <a:pt x="2657534" y="38637"/>
                </a:cubicBezTo>
                <a:cubicBezTo>
                  <a:pt x="2666011" y="41180"/>
                  <a:pt x="2675005" y="41970"/>
                  <a:pt x="2683292" y="45077"/>
                </a:cubicBezTo>
                <a:cubicBezTo>
                  <a:pt x="2692280" y="48447"/>
                  <a:pt x="2699943" y="54920"/>
                  <a:pt x="2709050" y="57955"/>
                </a:cubicBezTo>
                <a:cubicBezTo>
                  <a:pt x="2746311" y="70375"/>
                  <a:pt x="2767892" y="71881"/>
                  <a:pt x="2805641" y="77274"/>
                </a:cubicBezTo>
                <a:cubicBezTo>
                  <a:pt x="2902250" y="115917"/>
                  <a:pt x="2733646" y="47443"/>
                  <a:pt x="2915112" y="128789"/>
                </a:cubicBezTo>
                <a:cubicBezTo>
                  <a:pt x="2951122" y="144931"/>
                  <a:pt x="2986059" y="165304"/>
                  <a:pt x="3024582" y="173865"/>
                </a:cubicBezTo>
                <a:cubicBezTo>
                  <a:pt x="3043900" y="178158"/>
                  <a:pt x="3063132" y="182863"/>
                  <a:pt x="3082537" y="186744"/>
                </a:cubicBezTo>
                <a:cubicBezTo>
                  <a:pt x="3101293" y="190495"/>
                  <a:pt x="3127899" y="192826"/>
                  <a:pt x="3146931" y="199623"/>
                </a:cubicBezTo>
                <a:cubicBezTo>
                  <a:pt x="3168703" y="207399"/>
                  <a:pt x="3190019" y="216410"/>
                  <a:pt x="3211326" y="225381"/>
                </a:cubicBezTo>
                <a:cubicBezTo>
                  <a:pt x="3230810" y="233585"/>
                  <a:pt x="3248954" y="245330"/>
                  <a:pt x="3269281" y="251138"/>
                </a:cubicBezTo>
                <a:cubicBezTo>
                  <a:pt x="3294389" y="258312"/>
                  <a:pt x="3320796" y="259724"/>
                  <a:pt x="3346554" y="264017"/>
                </a:cubicBezTo>
                <a:cubicBezTo>
                  <a:pt x="3352993" y="268310"/>
                  <a:pt x="3358950" y="273435"/>
                  <a:pt x="3365872" y="276896"/>
                </a:cubicBezTo>
                <a:cubicBezTo>
                  <a:pt x="3371943" y="279932"/>
                  <a:pt x="3379435" y="279738"/>
                  <a:pt x="3385191" y="283336"/>
                </a:cubicBezTo>
                <a:cubicBezTo>
                  <a:pt x="3396846" y="290620"/>
                  <a:pt x="3405952" y="301469"/>
                  <a:pt x="3417388" y="309093"/>
                </a:cubicBezTo>
                <a:cubicBezTo>
                  <a:pt x="3425375" y="314418"/>
                  <a:pt x="3435047" y="316818"/>
                  <a:pt x="3443146" y="321972"/>
                </a:cubicBezTo>
                <a:cubicBezTo>
                  <a:pt x="3458724" y="331885"/>
                  <a:pt x="3473804" y="342634"/>
                  <a:pt x="3488222" y="354169"/>
                </a:cubicBezTo>
                <a:cubicBezTo>
                  <a:pt x="3522677" y="381733"/>
                  <a:pt x="3491196" y="368040"/>
                  <a:pt x="3526858" y="379927"/>
                </a:cubicBezTo>
                <a:cubicBezTo>
                  <a:pt x="3546557" y="439020"/>
                  <a:pt x="3513628" y="347028"/>
                  <a:pt x="3552616" y="425003"/>
                </a:cubicBezTo>
                <a:cubicBezTo>
                  <a:pt x="3558687" y="437145"/>
                  <a:pt x="3555896" y="454041"/>
                  <a:pt x="3565495" y="463640"/>
                </a:cubicBezTo>
                <a:cubicBezTo>
                  <a:pt x="3574081" y="472226"/>
                  <a:pt x="3583351" y="480179"/>
                  <a:pt x="3591253" y="489398"/>
                </a:cubicBezTo>
                <a:cubicBezTo>
                  <a:pt x="3596289" y="495274"/>
                  <a:pt x="3608425" y="467933"/>
                  <a:pt x="3610571" y="495837"/>
                </a:cubicBezTo>
                <a:close/>
              </a:path>
            </a:pathLst>
          </a:custGeom>
          <a:noFill/>
          <a:ln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E3F8D87-F900-43ED-B090-304665657752}"/>
              </a:ext>
            </a:extLst>
          </p:cNvPr>
          <p:cNvSpPr/>
          <p:nvPr/>
        </p:nvSpPr>
        <p:spPr>
          <a:xfrm>
            <a:off x="7002450" y="2814213"/>
            <a:ext cx="4388061" cy="1707704"/>
          </a:xfrm>
          <a:custGeom>
            <a:avLst/>
            <a:gdLst>
              <a:gd name="connsiteX0" fmla="*/ 4365938 w 4388061"/>
              <a:gd name="connsiteY0" fmla="*/ 838380 h 1707704"/>
              <a:gd name="connsiteX1" fmla="*/ 4385256 w 4388061"/>
              <a:gd name="connsiteY1" fmla="*/ 934972 h 1707704"/>
              <a:gd name="connsiteX2" fmla="*/ 4372377 w 4388061"/>
              <a:gd name="connsiteY2" fmla="*/ 967169 h 1707704"/>
              <a:gd name="connsiteX3" fmla="*/ 4256467 w 4388061"/>
              <a:gd name="connsiteY3" fmla="*/ 1070200 h 1707704"/>
              <a:gd name="connsiteX4" fmla="*/ 4192073 w 4388061"/>
              <a:gd name="connsiteY4" fmla="*/ 1108837 h 1707704"/>
              <a:gd name="connsiteX5" fmla="*/ 4146997 w 4388061"/>
              <a:gd name="connsiteY5" fmla="*/ 1128155 h 1707704"/>
              <a:gd name="connsiteX6" fmla="*/ 4114800 w 4388061"/>
              <a:gd name="connsiteY6" fmla="*/ 1153913 h 1707704"/>
              <a:gd name="connsiteX7" fmla="*/ 3953814 w 4388061"/>
              <a:gd name="connsiteY7" fmla="*/ 1211868 h 1707704"/>
              <a:gd name="connsiteX8" fmla="*/ 3902298 w 4388061"/>
              <a:gd name="connsiteY8" fmla="*/ 1231186 h 1707704"/>
              <a:gd name="connsiteX9" fmla="*/ 3760631 w 4388061"/>
              <a:gd name="connsiteY9" fmla="*/ 1256944 h 1707704"/>
              <a:gd name="connsiteX10" fmla="*/ 3651160 w 4388061"/>
              <a:gd name="connsiteY10" fmla="*/ 1276262 h 1707704"/>
              <a:gd name="connsiteX11" fmla="*/ 3625403 w 4388061"/>
              <a:gd name="connsiteY11" fmla="*/ 1295580 h 1707704"/>
              <a:gd name="connsiteX12" fmla="*/ 3548129 w 4388061"/>
              <a:gd name="connsiteY12" fmla="*/ 1327778 h 1707704"/>
              <a:gd name="connsiteX13" fmla="*/ 3509493 w 4388061"/>
              <a:gd name="connsiteY13" fmla="*/ 1353535 h 1707704"/>
              <a:gd name="connsiteX14" fmla="*/ 3503053 w 4388061"/>
              <a:gd name="connsiteY14" fmla="*/ 1385733 h 1707704"/>
              <a:gd name="connsiteX15" fmla="*/ 3496614 w 4388061"/>
              <a:gd name="connsiteY15" fmla="*/ 1411490 h 1707704"/>
              <a:gd name="connsiteX16" fmla="*/ 3490174 w 4388061"/>
              <a:gd name="connsiteY16" fmla="*/ 1456566 h 1707704"/>
              <a:gd name="connsiteX17" fmla="*/ 3470856 w 4388061"/>
              <a:gd name="connsiteY17" fmla="*/ 1482324 h 1707704"/>
              <a:gd name="connsiteX18" fmla="*/ 3451538 w 4388061"/>
              <a:gd name="connsiteY18" fmla="*/ 1514521 h 1707704"/>
              <a:gd name="connsiteX19" fmla="*/ 3400022 w 4388061"/>
              <a:gd name="connsiteY19" fmla="*/ 1572476 h 1707704"/>
              <a:gd name="connsiteX20" fmla="*/ 3380704 w 4388061"/>
              <a:gd name="connsiteY20" fmla="*/ 1598234 h 1707704"/>
              <a:gd name="connsiteX21" fmla="*/ 3296991 w 4388061"/>
              <a:gd name="connsiteY21" fmla="*/ 1649749 h 1707704"/>
              <a:gd name="connsiteX22" fmla="*/ 3258355 w 4388061"/>
              <a:gd name="connsiteY22" fmla="*/ 1662628 h 1707704"/>
              <a:gd name="connsiteX23" fmla="*/ 3065172 w 4388061"/>
              <a:gd name="connsiteY23" fmla="*/ 1694826 h 1707704"/>
              <a:gd name="connsiteX24" fmla="*/ 2794715 w 4388061"/>
              <a:gd name="connsiteY24" fmla="*/ 1681947 h 1707704"/>
              <a:gd name="connsiteX25" fmla="*/ 2659487 w 4388061"/>
              <a:gd name="connsiteY25" fmla="*/ 1662628 h 1707704"/>
              <a:gd name="connsiteX26" fmla="*/ 2524259 w 4388061"/>
              <a:gd name="connsiteY26" fmla="*/ 1656189 h 1707704"/>
              <a:gd name="connsiteX27" fmla="*/ 2446986 w 4388061"/>
              <a:gd name="connsiteY27" fmla="*/ 1649749 h 1707704"/>
              <a:gd name="connsiteX28" fmla="*/ 2131453 w 4388061"/>
              <a:gd name="connsiteY28" fmla="*/ 1662628 h 1707704"/>
              <a:gd name="connsiteX29" fmla="*/ 1964028 w 4388061"/>
              <a:gd name="connsiteY29" fmla="*/ 1688386 h 1707704"/>
              <a:gd name="connsiteX30" fmla="*/ 1777284 w 4388061"/>
              <a:gd name="connsiteY30" fmla="*/ 1694826 h 1707704"/>
              <a:gd name="connsiteX31" fmla="*/ 1332963 w 4388061"/>
              <a:gd name="connsiteY31" fmla="*/ 1707704 h 1707704"/>
              <a:gd name="connsiteX32" fmla="*/ 721217 w 4388061"/>
              <a:gd name="connsiteY32" fmla="*/ 1688386 h 1707704"/>
              <a:gd name="connsiteX33" fmla="*/ 515155 w 4388061"/>
              <a:gd name="connsiteY33" fmla="*/ 1675507 h 1707704"/>
              <a:gd name="connsiteX34" fmla="*/ 141667 w 4388061"/>
              <a:gd name="connsiteY34" fmla="*/ 1649749 h 1707704"/>
              <a:gd name="connsiteX35" fmla="*/ 96591 w 4388061"/>
              <a:gd name="connsiteY35" fmla="*/ 1617552 h 1707704"/>
              <a:gd name="connsiteX36" fmla="*/ 64394 w 4388061"/>
              <a:gd name="connsiteY36" fmla="*/ 1591795 h 1707704"/>
              <a:gd name="connsiteX37" fmla="*/ 51515 w 4388061"/>
              <a:gd name="connsiteY37" fmla="*/ 1572476 h 1707704"/>
              <a:gd name="connsiteX38" fmla="*/ 25758 w 4388061"/>
              <a:gd name="connsiteY38" fmla="*/ 1527400 h 1707704"/>
              <a:gd name="connsiteX39" fmla="*/ 12879 w 4388061"/>
              <a:gd name="connsiteY39" fmla="*/ 1475885 h 1707704"/>
              <a:gd name="connsiteX40" fmla="*/ 0 w 4388061"/>
              <a:gd name="connsiteY40" fmla="*/ 1359975 h 1707704"/>
              <a:gd name="connsiteX41" fmla="*/ 25758 w 4388061"/>
              <a:gd name="connsiteY41" fmla="*/ 1192549 h 1707704"/>
              <a:gd name="connsiteX42" fmla="*/ 38636 w 4388061"/>
              <a:gd name="connsiteY42" fmla="*/ 1166792 h 1707704"/>
              <a:gd name="connsiteX43" fmla="*/ 77273 w 4388061"/>
              <a:gd name="connsiteY43" fmla="*/ 1115276 h 1707704"/>
              <a:gd name="connsiteX44" fmla="*/ 109470 w 4388061"/>
              <a:gd name="connsiteY44" fmla="*/ 1057321 h 1707704"/>
              <a:gd name="connsiteX45" fmla="*/ 212501 w 4388061"/>
              <a:gd name="connsiteY45" fmla="*/ 934972 h 1707704"/>
              <a:gd name="connsiteX46" fmla="*/ 251138 w 4388061"/>
              <a:gd name="connsiteY46" fmla="*/ 877017 h 1707704"/>
              <a:gd name="connsiteX47" fmla="*/ 315532 w 4388061"/>
              <a:gd name="connsiteY47" fmla="*/ 773986 h 1707704"/>
              <a:gd name="connsiteX48" fmla="*/ 354169 w 4388061"/>
              <a:gd name="connsiteY48" fmla="*/ 722471 h 1707704"/>
              <a:gd name="connsiteX49" fmla="*/ 437881 w 4388061"/>
              <a:gd name="connsiteY49" fmla="*/ 670955 h 1707704"/>
              <a:gd name="connsiteX50" fmla="*/ 605307 w 4388061"/>
              <a:gd name="connsiteY50" fmla="*/ 555045 h 1707704"/>
              <a:gd name="connsiteX51" fmla="*/ 682580 w 4388061"/>
              <a:gd name="connsiteY51" fmla="*/ 497090 h 1707704"/>
              <a:gd name="connsiteX52" fmla="*/ 869324 w 4388061"/>
              <a:gd name="connsiteY52" fmla="*/ 400499 h 1707704"/>
              <a:gd name="connsiteX53" fmla="*/ 1081825 w 4388061"/>
              <a:gd name="connsiteY53" fmla="*/ 316786 h 1707704"/>
              <a:gd name="connsiteX54" fmla="*/ 1171977 w 4388061"/>
              <a:gd name="connsiteY54" fmla="*/ 284589 h 1707704"/>
              <a:gd name="connsiteX55" fmla="*/ 1300766 w 4388061"/>
              <a:gd name="connsiteY55" fmla="*/ 233073 h 1707704"/>
              <a:gd name="connsiteX56" fmla="*/ 1513267 w 4388061"/>
              <a:gd name="connsiteY56" fmla="*/ 155800 h 1707704"/>
              <a:gd name="connsiteX57" fmla="*/ 1680693 w 4388061"/>
              <a:gd name="connsiteY57" fmla="*/ 104285 h 1707704"/>
              <a:gd name="connsiteX58" fmla="*/ 1957589 w 4388061"/>
              <a:gd name="connsiteY58" fmla="*/ 52769 h 1707704"/>
              <a:gd name="connsiteX59" fmla="*/ 2009104 w 4388061"/>
              <a:gd name="connsiteY59" fmla="*/ 46330 h 1707704"/>
              <a:gd name="connsiteX60" fmla="*/ 2247363 w 4388061"/>
              <a:gd name="connsiteY60" fmla="*/ 14133 h 1707704"/>
              <a:gd name="connsiteX61" fmla="*/ 2524259 w 4388061"/>
              <a:gd name="connsiteY61" fmla="*/ 7693 h 1707704"/>
              <a:gd name="connsiteX62" fmla="*/ 2653048 w 4388061"/>
              <a:gd name="connsiteY62" fmla="*/ 14133 h 1707704"/>
              <a:gd name="connsiteX63" fmla="*/ 2814034 w 4388061"/>
              <a:gd name="connsiteY63" fmla="*/ 39890 h 1707704"/>
              <a:gd name="connsiteX64" fmla="*/ 2942822 w 4388061"/>
              <a:gd name="connsiteY64" fmla="*/ 59209 h 1707704"/>
              <a:gd name="connsiteX65" fmla="*/ 3174642 w 4388061"/>
              <a:gd name="connsiteY65" fmla="*/ 104285 h 1707704"/>
              <a:gd name="connsiteX66" fmla="*/ 3296991 w 4388061"/>
              <a:gd name="connsiteY66" fmla="*/ 136482 h 1707704"/>
              <a:gd name="connsiteX67" fmla="*/ 3477296 w 4388061"/>
              <a:gd name="connsiteY67" fmla="*/ 194437 h 1707704"/>
              <a:gd name="connsiteX68" fmla="*/ 3657600 w 4388061"/>
              <a:gd name="connsiteY68" fmla="*/ 252392 h 1707704"/>
              <a:gd name="connsiteX69" fmla="*/ 3747752 w 4388061"/>
              <a:gd name="connsiteY69" fmla="*/ 278149 h 1707704"/>
              <a:gd name="connsiteX70" fmla="*/ 3973132 w 4388061"/>
              <a:gd name="connsiteY70" fmla="*/ 381180 h 1707704"/>
              <a:gd name="connsiteX71" fmla="*/ 4153436 w 4388061"/>
              <a:gd name="connsiteY71" fmla="*/ 503530 h 1707704"/>
              <a:gd name="connsiteX72" fmla="*/ 4243589 w 4388061"/>
              <a:gd name="connsiteY72" fmla="*/ 606561 h 1707704"/>
              <a:gd name="connsiteX73" fmla="*/ 4269346 w 4388061"/>
              <a:gd name="connsiteY73" fmla="*/ 651637 h 1707704"/>
              <a:gd name="connsiteX74" fmla="*/ 4327301 w 4388061"/>
              <a:gd name="connsiteY74" fmla="*/ 722471 h 1707704"/>
              <a:gd name="connsiteX75" fmla="*/ 4346619 w 4388061"/>
              <a:gd name="connsiteY75" fmla="*/ 748228 h 1707704"/>
              <a:gd name="connsiteX76" fmla="*/ 4365938 w 4388061"/>
              <a:gd name="connsiteY76" fmla="*/ 767547 h 1707704"/>
              <a:gd name="connsiteX77" fmla="*/ 4385256 w 4388061"/>
              <a:gd name="connsiteY77" fmla="*/ 812623 h 1707704"/>
              <a:gd name="connsiteX78" fmla="*/ 4365938 w 4388061"/>
              <a:gd name="connsiteY78" fmla="*/ 838380 h 170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4388061" h="1707704">
                <a:moveTo>
                  <a:pt x="4365938" y="838380"/>
                </a:moveTo>
                <a:cubicBezTo>
                  <a:pt x="4365938" y="858771"/>
                  <a:pt x="4397451" y="904486"/>
                  <a:pt x="4385256" y="934972"/>
                </a:cubicBezTo>
                <a:cubicBezTo>
                  <a:pt x="4380963" y="945704"/>
                  <a:pt x="4379598" y="958143"/>
                  <a:pt x="4372377" y="967169"/>
                </a:cubicBezTo>
                <a:cubicBezTo>
                  <a:pt x="4342217" y="1004870"/>
                  <a:pt x="4297329" y="1042959"/>
                  <a:pt x="4256467" y="1070200"/>
                </a:cubicBezTo>
                <a:cubicBezTo>
                  <a:pt x="4235639" y="1084085"/>
                  <a:pt x="4215081" y="1098977"/>
                  <a:pt x="4192073" y="1108837"/>
                </a:cubicBezTo>
                <a:cubicBezTo>
                  <a:pt x="4177048" y="1115276"/>
                  <a:pt x="4161117" y="1119918"/>
                  <a:pt x="4146997" y="1128155"/>
                </a:cubicBezTo>
                <a:cubicBezTo>
                  <a:pt x="4135125" y="1135080"/>
                  <a:pt x="4127093" y="1147766"/>
                  <a:pt x="4114800" y="1153913"/>
                </a:cubicBezTo>
                <a:cubicBezTo>
                  <a:pt x="3981453" y="1220587"/>
                  <a:pt x="4046982" y="1182753"/>
                  <a:pt x="3953814" y="1211868"/>
                </a:cubicBezTo>
                <a:cubicBezTo>
                  <a:pt x="3936309" y="1217338"/>
                  <a:pt x="3919892" y="1226011"/>
                  <a:pt x="3902298" y="1231186"/>
                </a:cubicBezTo>
                <a:cubicBezTo>
                  <a:pt x="3857740" y="1244291"/>
                  <a:pt x="3805472" y="1249470"/>
                  <a:pt x="3760631" y="1256944"/>
                </a:cubicBezTo>
                <a:lnTo>
                  <a:pt x="3651160" y="1276262"/>
                </a:lnTo>
                <a:cubicBezTo>
                  <a:pt x="3642574" y="1282701"/>
                  <a:pt x="3635173" y="1291139"/>
                  <a:pt x="3625403" y="1295580"/>
                </a:cubicBezTo>
                <a:cubicBezTo>
                  <a:pt x="3526643" y="1340471"/>
                  <a:pt x="3627086" y="1277533"/>
                  <a:pt x="3548129" y="1327778"/>
                </a:cubicBezTo>
                <a:cubicBezTo>
                  <a:pt x="3535071" y="1336088"/>
                  <a:pt x="3509493" y="1353535"/>
                  <a:pt x="3509493" y="1353535"/>
                </a:cubicBezTo>
                <a:cubicBezTo>
                  <a:pt x="3507346" y="1364268"/>
                  <a:pt x="3505427" y="1375048"/>
                  <a:pt x="3503053" y="1385733"/>
                </a:cubicBezTo>
                <a:cubicBezTo>
                  <a:pt x="3501133" y="1394372"/>
                  <a:pt x="3498197" y="1402783"/>
                  <a:pt x="3496614" y="1411490"/>
                </a:cubicBezTo>
                <a:cubicBezTo>
                  <a:pt x="3493899" y="1426423"/>
                  <a:pt x="3495361" y="1442302"/>
                  <a:pt x="3490174" y="1456566"/>
                </a:cubicBezTo>
                <a:cubicBezTo>
                  <a:pt x="3486506" y="1466652"/>
                  <a:pt x="3476809" y="1473394"/>
                  <a:pt x="3470856" y="1482324"/>
                </a:cubicBezTo>
                <a:cubicBezTo>
                  <a:pt x="3463914" y="1492738"/>
                  <a:pt x="3458257" y="1503962"/>
                  <a:pt x="3451538" y="1514521"/>
                </a:cubicBezTo>
                <a:cubicBezTo>
                  <a:pt x="3399723" y="1595945"/>
                  <a:pt x="3452102" y="1520396"/>
                  <a:pt x="3400022" y="1572476"/>
                </a:cubicBezTo>
                <a:cubicBezTo>
                  <a:pt x="3392433" y="1580065"/>
                  <a:pt x="3388725" y="1591104"/>
                  <a:pt x="3380704" y="1598234"/>
                </a:cubicBezTo>
                <a:cubicBezTo>
                  <a:pt x="3368704" y="1608901"/>
                  <a:pt x="3309628" y="1643917"/>
                  <a:pt x="3296991" y="1649749"/>
                </a:cubicBezTo>
                <a:cubicBezTo>
                  <a:pt x="3284665" y="1655438"/>
                  <a:pt x="3271525" y="1659335"/>
                  <a:pt x="3258355" y="1662628"/>
                </a:cubicBezTo>
                <a:cubicBezTo>
                  <a:pt x="3169785" y="1684771"/>
                  <a:pt x="3158803" y="1683122"/>
                  <a:pt x="3065172" y="1694826"/>
                </a:cubicBezTo>
                <a:cubicBezTo>
                  <a:pt x="2975020" y="1690533"/>
                  <a:pt x="2884687" y="1689088"/>
                  <a:pt x="2794715" y="1681947"/>
                </a:cubicBezTo>
                <a:cubicBezTo>
                  <a:pt x="2749324" y="1678344"/>
                  <a:pt x="2704816" y="1666945"/>
                  <a:pt x="2659487" y="1662628"/>
                </a:cubicBezTo>
                <a:cubicBezTo>
                  <a:pt x="2614563" y="1658349"/>
                  <a:pt x="2569303" y="1658919"/>
                  <a:pt x="2524259" y="1656189"/>
                </a:cubicBezTo>
                <a:cubicBezTo>
                  <a:pt x="2498459" y="1654625"/>
                  <a:pt x="2472744" y="1651896"/>
                  <a:pt x="2446986" y="1649749"/>
                </a:cubicBezTo>
                <a:cubicBezTo>
                  <a:pt x="2341808" y="1654042"/>
                  <a:pt x="2236507" y="1655958"/>
                  <a:pt x="2131453" y="1662628"/>
                </a:cubicBezTo>
                <a:cubicBezTo>
                  <a:pt x="1762759" y="1686037"/>
                  <a:pt x="2288617" y="1664635"/>
                  <a:pt x="1964028" y="1688386"/>
                </a:cubicBezTo>
                <a:cubicBezTo>
                  <a:pt x="1901909" y="1692931"/>
                  <a:pt x="1839517" y="1692286"/>
                  <a:pt x="1777284" y="1694826"/>
                </a:cubicBezTo>
                <a:cubicBezTo>
                  <a:pt x="1438243" y="1708665"/>
                  <a:pt x="1948907" y="1695135"/>
                  <a:pt x="1332963" y="1707704"/>
                </a:cubicBezTo>
                <a:lnTo>
                  <a:pt x="721217" y="1688386"/>
                </a:lnTo>
                <a:cubicBezTo>
                  <a:pt x="636983" y="1685404"/>
                  <a:pt x="595824" y="1680711"/>
                  <a:pt x="515155" y="1675507"/>
                </a:cubicBezTo>
                <a:cubicBezTo>
                  <a:pt x="165735" y="1652964"/>
                  <a:pt x="312710" y="1666855"/>
                  <a:pt x="141667" y="1649749"/>
                </a:cubicBezTo>
                <a:cubicBezTo>
                  <a:pt x="98592" y="1628212"/>
                  <a:pt x="131400" y="1648010"/>
                  <a:pt x="96591" y="1617552"/>
                </a:cubicBezTo>
                <a:cubicBezTo>
                  <a:pt x="86248" y="1608502"/>
                  <a:pt x="74112" y="1601513"/>
                  <a:pt x="64394" y="1591795"/>
                </a:cubicBezTo>
                <a:cubicBezTo>
                  <a:pt x="58921" y="1586322"/>
                  <a:pt x="55497" y="1579113"/>
                  <a:pt x="51515" y="1572476"/>
                </a:cubicBezTo>
                <a:cubicBezTo>
                  <a:pt x="42612" y="1557637"/>
                  <a:pt x="34344" y="1542425"/>
                  <a:pt x="25758" y="1527400"/>
                </a:cubicBezTo>
                <a:cubicBezTo>
                  <a:pt x="21465" y="1510228"/>
                  <a:pt x="16141" y="1493282"/>
                  <a:pt x="12879" y="1475885"/>
                </a:cubicBezTo>
                <a:cubicBezTo>
                  <a:pt x="8970" y="1455040"/>
                  <a:pt x="1670" y="1376675"/>
                  <a:pt x="0" y="1359975"/>
                </a:cubicBezTo>
                <a:cubicBezTo>
                  <a:pt x="7475" y="1288963"/>
                  <a:pt x="4296" y="1251572"/>
                  <a:pt x="25758" y="1192549"/>
                </a:cubicBezTo>
                <a:cubicBezTo>
                  <a:pt x="29038" y="1183528"/>
                  <a:pt x="33311" y="1174779"/>
                  <a:pt x="38636" y="1166792"/>
                </a:cubicBezTo>
                <a:cubicBezTo>
                  <a:pt x="50543" y="1148932"/>
                  <a:pt x="65612" y="1133297"/>
                  <a:pt x="77273" y="1115276"/>
                </a:cubicBezTo>
                <a:cubicBezTo>
                  <a:pt x="89278" y="1096722"/>
                  <a:pt x="96210" y="1075000"/>
                  <a:pt x="109470" y="1057321"/>
                </a:cubicBezTo>
                <a:cubicBezTo>
                  <a:pt x="141460" y="1014667"/>
                  <a:pt x="182926" y="979335"/>
                  <a:pt x="212501" y="934972"/>
                </a:cubicBezTo>
                <a:cubicBezTo>
                  <a:pt x="225380" y="915654"/>
                  <a:pt x="238740" y="896647"/>
                  <a:pt x="251138" y="877017"/>
                </a:cubicBezTo>
                <a:cubicBezTo>
                  <a:pt x="283950" y="825065"/>
                  <a:pt x="284415" y="817550"/>
                  <a:pt x="315532" y="773986"/>
                </a:cubicBezTo>
                <a:cubicBezTo>
                  <a:pt x="328008" y="756519"/>
                  <a:pt x="337750" y="736297"/>
                  <a:pt x="354169" y="722471"/>
                </a:cubicBezTo>
                <a:cubicBezTo>
                  <a:pt x="379231" y="701366"/>
                  <a:pt x="410619" y="689130"/>
                  <a:pt x="437881" y="670955"/>
                </a:cubicBezTo>
                <a:cubicBezTo>
                  <a:pt x="494359" y="633303"/>
                  <a:pt x="549974" y="594360"/>
                  <a:pt x="605307" y="555045"/>
                </a:cubicBezTo>
                <a:cubicBezTo>
                  <a:pt x="631553" y="536396"/>
                  <a:pt x="654971" y="513655"/>
                  <a:pt x="682580" y="497090"/>
                </a:cubicBezTo>
                <a:cubicBezTo>
                  <a:pt x="762669" y="449037"/>
                  <a:pt x="765819" y="444290"/>
                  <a:pt x="869324" y="400499"/>
                </a:cubicBezTo>
                <a:cubicBezTo>
                  <a:pt x="939439" y="370835"/>
                  <a:pt x="1010729" y="344014"/>
                  <a:pt x="1081825" y="316786"/>
                </a:cubicBezTo>
                <a:cubicBezTo>
                  <a:pt x="1111624" y="305374"/>
                  <a:pt x="1144272" y="300421"/>
                  <a:pt x="1171977" y="284589"/>
                </a:cubicBezTo>
                <a:cubicBezTo>
                  <a:pt x="1253067" y="238251"/>
                  <a:pt x="1182520" y="274202"/>
                  <a:pt x="1300766" y="233073"/>
                </a:cubicBezTo>
                <a:cubicBezTo>
                  <a:pt x="1371954" y="208312"/>
                  <a:pt x="1442220" y="180962"/>
                  <a:pt x="1513267" y="155800"/>
                </a:cubicBezTo>
                <a:cubicBezTo>
                  <a:pt x="1555225" y="140940"/>
                  <a:pt x="1633255" y="114450"/>
                  <a:pt x="1680693" y="104285"/>
                </a:cubicBezTo>
                <a:cubicBezTo>
                  <a:pt x="1736305" y="92368"/>
                  <a:pt x="1878825" y="64583"/>
                  <a:pt x="1957589" y="52769"/>
                </a:cubicBezTo>
                <a:cubicBezTo>
                  <a:pt x="1974703" y="50202"/>
                  <a:pt x="1992034" y="49175"/>
                  <a:pt x="2009104" y="46330"/>
                </a:cubicBezTo>
                <a:cubicBezTo>
                  <a:pt x="2129342" y="26290"/>
                  <a:pt x="2112724" y="20444"/>
                  <a:pt x="2247363" y="14133"/>
                </a:cubicBezTo>
                <a:cubicBezTo>
                  <a:pt x="2339585" y="9810"/>
                  <a:pt x="2431960" y="9840"/>
                  <a:pt x="2524259" y="7693"/>
                </a:cubicBezTo>
                <a:cubicBezTo>
                  <a:pt x="2585017" y="-4458"/>
                  <a:pt x="2555374" y="-2146"/>
                  <a:pt x="2653048" y="14133"/>
                </a:cubicBezTo>
                <a:cubicBezTo>
                  <a:pt x="2829656" y="43568"/>
                  <a:pt x="2678294" y="26317"/>
                  <a:pt x="2814034" y="39890"/>
                </a:cubicBezTo>
                <a:cubicBezTo>
                  <a:pt x="2927675" y="65144"/>
                  <a:pt x="2813295" y="42314"/>
                  <a:pt x="2942822" y="59209"/>
                </a:cubicBezTo>
                <a:cubicBezTo>
                  <a:pt x="2999818" y="66644"/>
                  <a:pt x="3139989" y="95166"/>
                  <a:pt x="3174642" y="104285"/>
                </a:cubicBezTo>
                <a:cubicBezTo>
                  <a:pt x="3215425" y="115017"/>
                  <a:pt x="3256843" y="123577"/>
                  <a:pt x="3296991" y="136482"/>
                </a:cubicBezTo>
                <a:lnTo>
                  <a:pt x="3477296" y="194437"/>
                </a:lnTo>
                <a:cubicBezTo>
                  <a:pt x="3581923" y="228502"/>
                  <a:pt x="3558362" y="222989"/>
                  <a:pt x="3657600" y="252392"/>
                </a:cubicBezTo>
                <a:cubicBezTo>
                  <a:pt x="3687565" y="261271"/>
                  <a:pt x="3718734" y="266542"/>
                  <a:pt x="3747752" y="278149"/>
                </a:cubicBezTo>
                <a:cubicBezTo>
                  <a:pt x="3862702" y="324130"/>
                  <a:pt x="3803433" y="298755"/>
                  <a:pt x="3973132" y="381180"/>
                </a:cubicBezTo>
                <a:cubicBezTo>
                  <a:pt x="4049731" y="418385"/>
                  <a:pt x="4082984" y="433078"/>
                  <a:pt x="4153436" y="503530"/>
                </a:cubicBezTo>
                <a:cubicBezTo>
                  <a:pt x="4184575" y="534669"/>
                  <a:pt x="4221450" y="567817"/>
                  <a:pt x="4243589" y="606561"/>
                </a:cubicBezTo>
                <a:cubicBezTo>
                  <a:pt x="4252175" y="621586"/>
                  <a:pt x="4259214" y="637608"/>
                  <a:pt x="4269346" y="651637"/>
                </a:cubicBezTo>
                <a:cubicBezTo>
                  <a:pt x="4287208" y="676369"/>
                  <a:pt x="4308243" y="698649"/>
                  <a:pt x="4327301" y="722471"/>
                </a:cubicBezTo>
                <a:cubicBezTo>
                  <a:pt x="4334005" y="730851"/>
                  <a:pt x="4339030" y="740639"/>
                  <a:pt x="4346619" y="748228"/>
                </a:cubicBezTo>
                <a:cubicBezTo>
                  <a:pt x="4353059" y="754668"/>
                  <a:pt x="4360645" y="760136"/>
                  <a:pt x="4365938" y="767547"/>
                </a:cubicBezTo>
                <a:cubicBezTo>
                  <a:pt x="4371040" y="774690"/>
                  <a:pt x="4383428" y="801654"/>
                  <a:pt x="4385256" y="812623"/>
                </a:cubicBezTo>
                <a:cubicBezTo>
                  <a:pt x="4386315" y="818975"/>
                  <a:pt x="4365938" y="817989"/>
                  <a:pt x="4365938" y="838380"/>
                </a:cubicBezTo>
                <a:close/>
              </a:path>
            </a:pathLst>
          </a:custGeom>
          <a:noFill/>
          <a:ln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03457FA3-D2F9-47A2-B054-0AD939592E9C}"/>
              </a:ext>
            </a:extLst>
          </p:cNvPr>
          <p:cNvSpPr/>
          <p:nvPr/>
        </p:nvSpPr>
        <p:spPr>
          <a:xfrm>
            <a:off x="7074755" y="4585563"/>
            <a:ext cx="313714" cy="3872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E2BB8016-E0C1-4AAF-A3F3-F9805B9C7B68}"/>
              </a:ext>
            </a:extLst>
          </p:cNvPr>
          <p:cNvSpPr/>
          <p:nvPr/>
        </p:nvSpPr>
        <p:spPr>
          <a:xfrm>
            <a:off x="8021432" y="4585563"/>
            <a:ext cx="313714" cy="3872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C2BF0054-D7BF-4805-9587-E1B320C82E06}"/>
              </a:ext>
            </a:extLst>
          </p:cNvPr>
          <p:cNvSpPr/>
          <p:nvPr/>
        </p:nvSpPr>
        <p:spPr>
          <a:xfrm>
            <a:off x="8978861" y="4585563"/>
            <a:ext cx="313714" cy="3872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3E95D657-8FC3-49A8-935C-05CF559F15F3}"/>
              </a:ext>
            </a:extLst>
          </p:cNvPr>
          <p:cNvSpPr/>
          <p:nvPr/>
        </p:nvSpPr>
        <p:spPr>
          <a:xfrm>
            <a:off x="9882500" y="4585563"/>
            <a:ext cx="313714" cy="3872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Up 28">
            <a:extLst>
              <a:ext uri="{FF2B5EF4-FFF2-40B4-BE49-F238E27FC236}">
                <a16:creationId xmlns:a16="http://schemas.microsoft.com/office/drawing/2014/main" id="{A1AEE63C-8EBD-49C1-A468-246D82AA0A93}"/>
              </a:ext>
            </a:extLst>
          </p:cNvPr>
          <p:cNvSpPr/>
          <p:nvPr/>
        </p:nvSpPr>
        <p:spPr>
          <a:xfrm>
            <a:off x="10850683" y="4585563"/>
            <a:ext cx="313714" cy="3872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6CC11E2-ECB0-4893-807F-A63AD23B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7CDB412-FA1C-4A77-9F24-A091CDCC7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 b="1316"/>
          <a:stretch/>
        </p:blipFill>
        <p:spPr>
          <a:xfrm>
            <a:off x="900881" y="2925443"/>
            <a:ext cx="4654035" cy="1444436"/>
          </a:xfrm>
          <a:prstGeom prst="rect">
            <a:avLst/>
          </a:prstGeom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A7703DD5-A9DE-44F2-8386-2B383899ABBE}"/>
              </a:ext>
            </a:extLst>
          </p:cNvPr>
          <p:cNvSpPr/>
          <p:nvPr/>
        </p:nvSpPr>
        <p:spPr>
          <a:xfrm>
            <a:off x="5779511" y="3408421"/>
            <a:ext cx="902479" cy="407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0CCBCA-B115-407B-A3AE-CE891E24A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76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2AFF-FC07-4561-9784-EBF246D2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Encoding Graphs as Vectors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B7E50-C75F-4261-94DB-D95DE9871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1491FD-917D-4532-A35B-2EDDC5083C9E}"/>
              </a:ext>
            </a:extLst>
          </p:cNvPr>
          <p:cNvGrpSpPr/>
          <p:nvPr/>
        </p:nvGrpSpPr>
        <p:grpSpPr>
          <a:xfrm>
            <a:off x="3568489" y="4877259"/>
            <a:ext cx="2268488" cy="1755499"/>
            <a:chOff x="8139256" y="4635913"/>
            <a:chExt cx="2268488" cy="1755499"/>
          </a:xfrm>
        </p:grpSpPr>
        <p:graphicFrame>
          <p:nvGraphicFramePr>
            <p:cNvPr id="6" name="Google Shape;1217;p52">
              <a:extLst>
                <a:ext uri="{FF2B5EF4-FFF2-40B4-BE49-F238E27FC236}">
                  <a16:creationId xmlns:a16="http://schemas.microsoft.com/office/drawing/2014/main" id="{C054179C-DFF3-478C-98FA-0CBDD98C609B}"/>
                </a:ext>
              </a:extLst>
            </p:cNvPr>
            <p:cNvGraphicFramePr/>
            <p:nvPr/>
          </p:nvGraphicFramePr>
          <p:xfrm>
            <a:off x="8686038" y="4639591"/>
            <a:ext cx="1713000" cy="1544267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5710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5710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57100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508000">
                  <a:tc rowSpan="3" gridSpan="3"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dirty="0"/>
                      </a:p>
                    </a:txBody>
                    <a:tcPr marL="121900" marR="121900" marT="121900" marB="121900">
                      <a:lnL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B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FFFFFF"/>
                      </a:solidFill>
                    </a:tcPr>
                  </a:tc>
                  <a:tc rowSpan="3"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rowSpan="3"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08000">
                  <a:tc gridSpan="3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28267">
                  <a:tc gridSpan="3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7" name="Google Shape;1221;p52">
              <a:extLst>
                <a:ext uri="{FF2B5EF4-FFF2-40B4-BE49-F238E27FC236}">
                  <a16:creationId xmlns:a16="http://schemas.microsoft.com/office/drawing/2014/main" id="{7B4EDCC7-4225-456B-A875-4EED809961A1}"/>
                </a:ext>
              </a:extLst>
            </p:cNvPr>
            <p:cNvGraphicFramePr/>
            <p:nvPr>
              <p:extLst/>
            </p:nvPr>
          </p:nvGraphicFramePr>
          <p:xfrm>
            <a:off x="8165086" y="4798462"/>
            <a:ext cx="1703463" cy="158520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567821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56782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567821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5284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bg1"/>
                            </a:solidFill>
                          </a:rPr>
                          <a:t>1</a:t>
                        </a:r>
                        <a:endParaRPr sz="18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21900" marR="121900" marT="121900" marB="121900">
                      <a:solidFill>
                        <a:srgbClr val="00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284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bg1"/>
                            </a:solidFill>
                          </a:rPr>
                          <a:t>1</a:t>
                        </a:r>
                        <a:endParaRPr sz="18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21900" marR="121900" marT="121900" marB="121900">
                      <a:solidFill>
                        <a:srgbClr val="00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284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tx1"/>
                            </a:solidFill>
                          </a:rPr>
                          <a:t>0</a:t>
                        </a:r>
                        <a:endParaRPr sz="1800" dirty="0">
                          <a:solidFill>
                            <a:schemeClr val="tx1"/>
                          </a:solidFill>
                        </a:endParaRPr>
                      </a:p>
                    </a:txBody>
                    <a:tcPr marL="121900" marR="121900" marT="121900" marB="121900"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cxnSp>
          <p:nvCxnSpPr>
            <p:cNvPr id="8" name="Google Shape;1223;p52">
              <a:extLst>
                <a:ext uri="{FF2B5EF4-FFF2-40B4-BE49-F238E27FC236}">
                  <a16:creationId xmlns:a16="http://schemas.microsoft.com/office/drawing/2014/main" id="{F4DB3016-B9E0-45EA-8068-06108FD8B52A}"/>
                </a:ext>
              </a:extLst>
            </p:cNvPr>
            <p:cNvCxnSpPr/>
            <p:nvPr/>
          </p:nvCxnSpPr>
          <p:spPr>
            <a:xfrm rot="10800000" flipH="1">
              <a:off x="8139256" y="4635913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1224;p52">
              <a:extLst>
                <a:ext uri="{FF2B5EF4-FFF2-40B4-BE49-F238E27FC236}">
                  <a16:creationId xmlns:a16="http://schemas.microsoft.com/office/drawing/2014/main" id="{0C11B369-3682-4BFC-94AB-0BCBCBF4CAC4}"/>
                </a:ext>
              </a:extLst>
            </p:cNvPr>
            <p:cNvCxnSpPr/>
            <p:nvPr/>
          </p:nvCxnSpPr>
          <p:spPr>
            <a:xfrm rot="10800000" flipH="1">
              <a:off x="9879344" y="4635913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25;p52">
              <a:extLst>
                <a:ext uri="{FF2B5EF4-FFF2-40B4-BE49-F238E27FC236}">
                  <a16:creationId xmlns:a16="http://schemas.microsoft.com/office/drawing/2014/main" id="{D0D225F2-050B-4590-9BDE-F282A41161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9343" y="6183858"/>
              <a:ext cx="519695" cy="207554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26;p52">
              <a:extLst>
                <a:ext uri="{FF2B5EF4-FFF2-40B4-BE49-F238E27FC236}">
                  <a16:creationId xmlns:a16="http://schemas.microsoft.com/office/drawing/2014/main" id="{441CBD1F-1DD6-4C71-ABF9-F2124BCA95D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879344" y="5716353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27;p52">
              <a:extLst>
                <a:ext uri="{FF2B5EF4-FFF2-40B4-BE49-F238E27FC236}">
                  <a16:creationId xmlns:a16="http://schemas.microsoft.com/office/drawing/2014/main" id="{8F3BF36C-C44C-46E3-9854-56E7B42DC7B9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879344" y="5171193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228;p52">
              <a:extLst>
                <a:ext uri="{FF2B5EF4-FFF2-40B4-BE49-F238E27FC236}">
                  <a16:creationId xmlns:a16="http://schemas.microsoft.com/office/drawing/2014/main" id="{CB6A7169-3EE4-4760-BA9D-5C69B230044F}"/>
                </a:ext>
              </a:extLst>
            </p:cNvPr>
            <p:cNvCxnSpPr/>
            <p:nvPr/>
          </p:nvCxnSpPr>
          <p:spPr>
            <a:xfrm rot="10800000" flipH="1">
              <a:off x="9321296" y="4637417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229;p52">
              <a:extLst>
                <a:ext uri="{FF2B5EF4-FFF2-40B4-BE49-F238E27FC236}">
                  <a16:creationId xmlns:a16="http://schemas.microsoft.com/office/drawing/2014/main" id="{4F2CFD61-312E-4283-AEC0-71A790B45CB4}"/>
                </a:ext>
              </a:extLst>
            </p:cNvPr>
            <p:cNvCxnSpPr/>
            <p:nvPr/>
          </p:nvCxnSpPr>
          <p:spPr>
            <a:xfrm rot="10800000" flipH="1">
              <a:off x="8735968" y="4635913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230;p52">
              <a:extLst>
                <a:ext uri="{FF2B5EF4-FFF2-40B4-BE49-F238E27FC236}">
                  <a16:creationId xmlns:a16="http://schemas.microsoft.com/office/drawing/2014/main" id="{B98D7E01-7220-457C-9AD2-E77602A9B01B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575" y="4687584"/>
              <a:ext cx="12000" cy="15852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231;p52">
              <a:extLst>
                <a:ext uri="{FF2B5EF4-FFF2-40B4-BE49-F238E27FC236}">
                  <a16:creationId xmlns:a16="http://schemas.microsoft.com/office/drawing/2014/main" id="{AFDDE05C-84AF-4C83-9A4E-FCD07D57B23B}"/>
                </a:ext>
              </a:extLst>
            </p:cNvPr>
            <p:cNvCxnSpPr/>
            <p:nvPr/>
          </p:nvCxnSpPr>
          <p:spPr>
            <a:xfrm>
              <a:off x="8501627" y="4674713"/>
              <a:ext cx="1675600" cy="128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232;p52">
              <a:extLst>
                <a:ext uri="{FF2B5EF4-FFF2-40B4-BE49-F238E27FC236}">
                  <a16:creationId xmlns:a16="http://schemas.microsoft.com/office/drawing/2014/main" id="{A9FAD4CF-D15A-4001-8B0E-D3AA662D89B2}"/>
                </a:ext>
              </a:extLst>
            </p:cNvPr>
            <p:cNvCxnSpPr>
              <a:cxnSpLocks/>
            </p:cNvCxnSpPr>
            <p:nvPr/>
          </p:nvCxnSpPr>
          <p:spPr>
            <a:xfrm>
              <a:off x="10059535" y="4726248"/>
              <a:ext cx="12000" cy="15852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233;p52">
              <a:extLst>
                <a:ext uri="{FF2B5EF4-FFF2-40B4-BE49-F238E27FC236}">
                  <a16:creationId xmlns:a16="http://schemas.microsoft.com/office/drawing/2014/main" id="{DE7C7BFF-9E5F-41E5-9167-52C0B87F3165}"/>
                </a:ext>
              </a:extLst>
            </p:cNvPr>
            <p:cNvCxnSpPr/>
            <p:nvPr/>
          </p:nvCxnSpPr>
          <p:spPr>
            <a:xfrm>
              <a:off x="8348475" y="4726265"/>
              <a:ext cx="1675600" cy="128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A1F3CF-D368-443D-B3E1-6D57C91CAE05}"/>
              </a:ext>
            </a:extLst>
          </p:cNvPr>
          <p:cNvGrpSpPr/>
          <p:nvPr/>
        </p:nvGrpSpPr>
        <p:grpSpPr>
          <a:xfrm>
            <a:off x="5306565" y="4922200"/>
            <a:ext cx="2268488" cy="1755499"/>
            <a:chOff x="9309670" y="4189083"/>
            <a:chExt cx="2268488" cy="17554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0E374B-941D-44B4-8CA0-72C2DC4E4334}"/>
                </a:ext>
              </a:extLst>
            </p:cNvPr>
            <p:cNvSpPr/>
            <p:nvPr/>
          </p:nvSpPr>
          <p:spPr>
            <a:xfrm rot="20361203">
              <a:off x="10920235" y="5542221"/>
              <a:ext cx="640603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9B6D4FC-97F5-463A-B3D7-13F67F2E7002}"/>
                </a:ext>
              </a:extLst>
            </p:cNvPr>
            <p:cNvGrpSpPr/>
            <p:nvPr/>
          </p:nvGrpSpPr>
          <p:grpSpPr>
            <a:xfrm>
              <a:off x="9309670" y="4189083"/>
              <a:ext cx="2268488" cy="1755499"/>
              <a:chOff x="8139256" y="4635913"/>
              <a:chExt cx="2268488" cy="1755499"/>
            </a:xfrm>
          </p:grpSpPr>
          <p:graphicFrame>
            <p:nvGraphicFramePr>
              <p:cNvPr id="22" name="Google Shape;1217;p52">
                <a:extLst>
                  <a:ext uri="{FF2B5EF4-FFF2-40B4-BE49-F238E27FC236}">
                    <a16:creationId xmlns:a16="http://schemas.microsoft.com/office/drawing/2014/main" id="{EF23B796-E5E0-469F-A8AE-DC00C4E9D8B2}"/>
                  </a:ext>
                </a:extLst>
              </p:cNvPr>
              <p:cNvGraphicFramePr/>
              <p:nvPr/>
            </p:nvGraphicFramePr>
            <p:xfrm>
              <a:off x="8686038" y="4639591"/>
              <a:ext cx="1713000" cy="1544267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571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1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1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08000">
                    <a:tc rowSpan="3" gridSpan="3"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400" dirty="0"/>
                        </a:p>
                      </a:txBody>
                      <a:tcPr marL="121900" marR="121900" marT="121900" marB="121900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B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FFFFFF"/>
                        </a:solidFill>
                      </a:tcPr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08000">
                    <a:tc gridSpan="3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28267">
                    <a:tc gridSpan="3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23" name="Google Shape;1221;p52">
                <a:extLst>
                  <a:ext uri="{FF2B5EF4-FFF2-40B4-BE49-F238E27FC236}">
                    <a16:creationId xmlns:a16="http://schemas.microsoft.com/office/drawing/2014/main" id="{C8403B9B-5A13-47C4-A651-32EB735F64D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06894913"/>
                  </p:ext>
                </p:extLst>
              </p:nvPr>
            </p:nvGraphicFramePr>
            <p:xfrm>
              <a:off x="8165086" y="4798462"/>
              <a:ext cx="1703463" cy="158520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5678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678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678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28400"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28400"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28400"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cxnSp>
            <p:nvCxnSpPr>
              <p:cNvPr id="24" name="Google Shape;1223;p52">
                <a:extLst>
                  <a:ext uri="{FF2B5EF4-FFF2-40B4-BE49-F238E27FC236}">
                    <a16:creationId xmlns:a16="http://schemas.microsoft.com/office/drawing/2014/main" id="{3825D9B5-FFFD-4EA3-B30D-C031A0EEEA54}"/>
                  </a:ext>
                </a:extLst>
              </p:cNvPr>
              <p:cNvCxnSpPr/>
              <p:nvPr/>
            </p:nvCxnSpPr>
            <p:spPr>
              <a:xfrm rot="10800000" flipH="1">
                <a:off x="8139256" y="4635913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1224;p52">
                <a:extLst>
                  <a:ext uri="{FF2B5EF4-FFF2-40B4-BE49-F238E27FC236}">
                    <a16:creationId xmlns:a16="http://schemas.microsoft.com/office/drawing/2014/main" id="{53C0A327-C919-4DFB-B654-FD553A29634E}"/>
                  </a:ext>
                </a:extLst>
              </p:cNvPr>
              <p:cNvCxnSpPr/>
              <p:nvPr/>
            </p:nvCxnSpPr>
            <p:spPr>
              <a:xfrm rot="10800000" flipH="1">
                <a:off x="9879344" y="4635913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1225;p52">
                <a:extLst>
                  <a:ext uri="{FF2B5EF4-FFF2-40B4-BE49-F238E27FC236}">
                    <a16:creationId xmlns:a16="http://schemas.microsoft.com/office/drawing/2014/main" id="{89EB7E19-A0D4-4FAB-8902-666E6364D3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79343" y="6183858"/>
                <a:ext cx="519695" cy="20755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1226;p52">
                <a:extLst>
                  <a:ext uri="{FF2B5EF4-FFF2-40B4-BE49-F238E27FC236}">
                    <a16:creationId xmlns:a16="http://schemas.microsoft.com/office/drawing/2014/main" id="{BECD2C49-183C-447B-8325-004DF5056A0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9879344" y="5716353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1227;p52">
                <a:extLst>
                  <a:ext uri="{FF2B5EF4-FFF2-40B4-BE49-F238E27FC236}">
                    <a16:creationId xmlns:a16="http://schemas.microsoft.com/office/drawing/2014/main" id="{CBD93753-2E18-41A9-94D0-CD3A167C0DC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9879344" y="5171193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1228;p52">
                <a:extLst>
                  <a:ext uri="{FF2B5EF4-FFF2-40B4-BE49-F238E27FC236}">
                    <a16:creationId xmlns:a16="http://schemas.microsoft.com/office/drawing/2014/main" id="{48A742CE-940E-4084-8E16-927805F560C4}"/>
                  </a:ext>
                </a:extLst>
              </p:cNvPr>
              <p:cNvCxnSpPr/>
              <p:nvPr/>
            </p:nvCxnSpPr>
            <p:spPr>
              <a:xfrm rot="10800000" flipH="1">
                <a:off x="9321296" y="4637417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1229;p52">
                <a:extLst>
                  <a:ext uri="{FF2B5EF4-FFF2-40B4-BE49-F238E27FC236}">
                    <a16:creationId xmlns:a16="http://schemas.microsoft.com/office/drawing/2014/main" id="{84958ADC-29F3-40FE-AA04-86B09C82E14D}"/>
                  </a:ext>
                </a:extLst>
              </p:cNvPr>
              <p:cNvCxnSpPr/>
              <p:nvPr/>
            </p:nvCxnSpPr>
            <p:spPr>
              <a:xfrm rot="10800000" flipH="1">
                <a:off x="8735968" y="4635913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1230;p52">
                <a:extLst>
                  <a:ext uri="{FF2B5EF4-FFF2-40B4-BE49-F238E27FC236}">
                    <a16:creationId xmlns:a16="http://schemas.microsoft.com/office/drawing/2014/main" id="{666B688E-7CE8-4D47-9606-7C0079EC27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25575" y="4687584"/>
                <a:ext cx="12000" cy="1585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1231;p52">
                <a:extLst>
                  <a:ext uri="{FF2B5EF4-FFF2-40B4-BE49-F238E27FC236}">
                    <a16:creationId xmlns:a16="http://schemas.microsoft.com/office/drawing/2014/main" id="{E9AB75E3-10BF-4F09-83DB-088AF60D606D}"/>
                  </a:ext>
                </a:extLst>
              </p:cNvPr>
              <p:cNvCxnSpPr/>
              <p:nvPr/>
            </p:nvCxnSpPr>
            <p:spPr>
              <a:xfrm>
                <a:off x="8501627" y="4674713"/>
                <a:ext cx="1675600" cy="1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1232;p52">
                <a:extLst>
                  <a:ext uri="{FF2B5EF4-FFF2-40B4-BE49-F238E27FC236}">
                    <a16:creationId xmlns:a16="http://schemas.microsoft.com/office/drawing/2014/main" id="{C4FDB7B9-EB3E-4B0A-A782-F8C4449174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9535" y="4726248"/>
                <a:ext cx="12000" cy="1585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1233;p52">
                <a:extLst>
                  <a:ext uri="{FF2B5EF4-FFF2-40B4-BE49-F238E27FC236}">
                    <a16:creationId xmlns:a16="http://schemas.microsoft.com/office/drawing/2014/main" id="{560727FC-56DB-4917-8FB3-727F704F01E5}"/>
                  </a:ext>
                </a:extLst>
              </p:cNvPr>
              <p:cNvCxnSpPr/>
              <p:nvPr/>
            </p:nvCxnSpPr>
            <p:spPr>
              <a:xfrm>
                <a:off x="8348475" y="4726265"/>
                <a:ext cx="1675600" cy="1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8212041-9B32-40D7-9E72-F352C7276FC6}"/>
              </a:ext>
            </a:extLst>
          </p:cNvPr>
          <p:cNvSpPr/>
          <p:nvPr/>
        </p:nvSpPr>
        <p:spPr>
          <a:xfrm rot="1529511">
            <a:off x="3837085" y="3153300"/>
            <a:ext cx="851544" cy="723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E8746AB-BA6E-4986-9243-3F53C26066B8}"/>
              </a:ext>
            </a:extLst>
          </p:cNvPr>
          <p:cNvSpPr/>
          <p:nvPr/>
        </p:nvSpPr>
        <p:spPr>
          <a:xfrm>
            <a:off x="3686184" y="3277411"/>
            <a:ext cx="1030333" cy="681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4FE81B8-14F9-4B5B-82F0-E779ACA23221}"/>
              </a:ext>
            </a:extLst>
          </p:cNvPr>
          <p:cNvSpPr txBox="1"/>
          <p:nvPr/>
        </p:nvSpPr>
        <p:spPr>
          <a:xfrm>
            <a:off x="7726865" y="4399608"/>
            <a:ext cx="233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"High resolution"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3A29965-7C3B-4CA9-9D76-7CF8604FF56F}"/>
              </a:ext>
            </a:extLst>
          </p:cNvPr>
          <p:cNvSpPr txBox="1"/>
          <p:nvPr/>
        </p:nvSpPr>
        <p:spPr>
          <a:xfrm>
            <a:off x="8141627" y="4980411"/>
            <a:ext cx="2279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"Low resolution"</a:t>
            </a: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5508F681-A05D-44F0-9549-BA2B91B21D3C}"/>
              </a:ext>
            </a:extLst>
          </p:cNvPr>
          <p:cNvSpPr/>
          <p:nvPr/>
        </p:nvSpPr>
        <p:spPr>
          <a:xfrm>
            <a:off x="3017503" y="4587467"/>
            <a:ext cx="277547" cy="1808912"/>
          </a:xfrm>
          <a:prstGeom prst="leftBrace">
            <a:avLst>
              <a:gd name="adj1" fmla="val 63243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876E910-19FF-42D6-99C4-E0418624A048}"/>
              </a:ext>
            </a:extLst>
          </p:cNvPr>
          <p:cNvSpPr txBox="1"/>
          <p:nvPr/>
        </p:nvSpPr>
        <p:spPr>
          <a:xfrm>
            <a:off x="2334501" y="3782612"/>
            <a:ext cx="389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 labels + anchor token embeddings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5A420B-B359-4640-A188-5E9F34856EF1}"/>
              </a:ext>
            </a:extLst>
          </p:cNvPr>
          <p:cNvCxnSpPr>
            <a:cxnSpLocks/>
            <a:endCxn id="54" idx="1"/>
          </p:cNvCxnSpPr>
          <p:nvPr/>
        </p:nvCxnSpPr>
        <p:spPr>
          <a:xfrm flipV="1">
            <a:off x="5767608" y="4630441"/>
            <a:ext cx="1959257" cy="1836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316EEB7-5C43-4100-B2FC-A49ACF5A6D88}"/>
              </a:ext>
            </a:extLst>
          </p:cNvPr>
          <p:cNvCxnSpPr>
            <a:cxnSpLocks/>
          </p:cNvCxnSpPr>
          <p:nvPr/>
        </p:nvCxnSpPr>
        <p:spPr>
          <a:xfrm>
            <a:off x="7662666" y="5202384"/>
            <a:ext cx="442764" cy="65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Left Brace 59">
            <a:extLst>
              <a:ext uri="{FF2B5EF4-FFF2-40B4-BE49-F238E27FC236}">
                <a16:creationId xmlns:a16="http://schemas.microsoft.com/office/drawing/2014/main" id="{C4CEDFD4-78D2-47D0-A638-3F2259324701}"/>
              </a:ext>
            </a:extLst>
          </p:cNvPr>
          <p:cNvSpPr/>
          <p:nvPr/>
        </p:nvSpPr>
        <p:spPr>
          <a:xfrm rot="5400000">
            <a:off x="4478349" y="3431425"/>
            <a:ext cx="277547" cy="1808912"/>
          </a:xfrm>
          <a:prstGeom prst="leftBrace">
            <a:avLst>
              <a:gd name="adj1" fmla="val 63243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333F396-DDE8-4A74-8B84-D2E162B857E7}"/>
              </a:ext>
            </a:extLst>
          </p:cNvPr>
          <p:cNvSpPr txBox="1"/>
          <p:nvPr/>
        </p:nvSpPr>
        <p:spPr>
          <a:xfrm rot="16200000">
            <a:off x="1689414" y="5390117"/>
            <a:ext cx="197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Structural relations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FEEA94EC-A28E-40E0-B47E-432908CCF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2AC8956-AC1F-461E-BA18-FC2A8132A7DF}"/>
              </a:ext>
            </a:extLst>
          </p:cNvPr>
          <p:cNvSpPr/>
          <p:nvPr/>
        </p:nvSpPr>
        <p:spPr>
          <a:xfrm>
            <a:off x="460690" y="1392342"/>
            <a:ext cx="5497285" cy="1745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49F7772-F36D-4287-8FF6-D5D374D7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821" y="2095214"/>
            <a:ext cx="4583917" cy="1015716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65FAEFBD-F432-4B63-803F-8E734761AF0F}"/>
              </a:ext>
            </a:extLst>
          </p:cNvPr>
          <p:cNvSpPr/>
          <p:nvPr/>
        </p:nvSpPr>
        <p:spPr>
          <a:xfrm>
            <a:off x="2190984" y="2383788"/>
            <a:ext cx="433090" cy="59458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4D18A03-AA13-4641-AD62-6A81A240B617}"/>
              </a:ext>
            </a:extLst>
          </p:cNvPr>
          <p:cNvSpPr/>
          <p:nvPr/>
        </p:nvSpPr>
        <p:spPr>
          <a:xfrm>
            <a:off x="3417006" y="2473777"/>
            <a:ext cx="343351" cy="29895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5F6CFE8-2F3D-49CA-822E-B92603CCBEEC}"/>
              </a:ext>
            </a:extLst>
          </p:cNvPr>
          <p:cNvSpPr/>
          <p:nvPr/>
        </p:nvSpPr>
        <p:spPr>
          <a:xfrm>
            <a:off x="1207893" y="2343486"/>
            <a:ext cx="358133" cy="263035"/>
          </a:xfrm>
          <a:prstGeom prst="ellipse">
            <a:avLst/>
          </a:prstGeom>
          <a:noFill/>
          <a:ln w="38100"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47B9D1F-2BA2-4937-9613-CC62260F54CB}"/>
              </a:ext>
            </a:extLst>
          </p:cNvPr>
          <p:cNvSpPr/>
          <p:nvPr/>
        </p:nvSpPr>
        <p:spPr>
          <a:xfrm>
            <a:off x="3735230" y="2438310"/>
            <a:ext cx="139227" cy="168211"/>
          </a:xfrm>
          <a:prstGeom prst="ellipse">
            <a:avLst/>
          </a:prstGeom>
          <a:noFill/>
          <a:ln w="38100"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7685ABE-434E-429B-9AEF-81F98B4B40EA}"/>
              </a:ext>
            </a:extLst>
          </p:cNvPr>
          <p:cNvSpPr/>
          <p:nvPr/>
        </p:nvSpPr>
        <p:spPr>
          <a:xfrm>
            <a:off x="4085937" y="2430784"/>
            <a:ext cx="139227" cy="168211"/>
          </a:xfrm>
          <a:prstGeom prst="ellipse">
            <a:avLst/>
          </a:prstGeom>
          <a:noFill/>
          <a:ln w="38100"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9E72943-C8BE-480D-AD95-9E607E49BFF8}"/>
              </a:ext>
            </a:extLst>
          </p:cNvPr>
          <p:cNvSpPr/>
          <p:nvPr/>
        </p:nvSpPr>
        <p:spPr>
          <a:xfrm>
            <a:off x="4781966" y="2416593"/>
            <a:ext cx="139227" cy="168211"/>
          </a:xfrm>
          <a:prstGeom prst="ellipse">
            <a:avLst/>
          </a:prstGeom>
          <a:noFill/>
          <a:ln w="38100"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F360F7A-3954-49F1-B97C-BE2159C8716F}"/>
              </a:ext>
            </a:extLst>
          </p:cNvPr>
          <p:cNvSpPr/>
          <p:nvPr/>
        </p:nvSpPr>
        <p:spPr>
          <a:xfrm>
            <a:off x="5082993" y="2413164"/>
            <a:ext cx="139227" cy="168211"/>
          </a:xfrm>
          <a:prstGeom prst="ellipse">
            <a:avLst/>
          </a:prstGeom>
          <a:noFill/>
          <a:ln w="38100"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F054529-C9FF-4FE7-9E19-23C772C1E291}"/>
              </a:ext>
            </a:extLst>
          </p:cNvPr>
          <p:cNvSpPr txBox="1"/>
          <p:nvPr/>
        </p:nvSpPr>
        <p:spPr>
          <a:xfrm>
            <a:off x="1363010" y="1587723"/>
            <a:ext cx="4087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R-GCN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Schlichtkrull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+ 2018;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Kipf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Welling 2017]</a:t>
            </a:r>
            <a:endParaRPr lang="en-US" sz="2400" dirty="0"/>
          </a:p>
        </p:txBody>
      </p:sp>
      <p:sp>
        <p:nvSpPr>
          <p:cNvPr id="64" name="Rectangle: Folded Corner 63">
            <a:extLst>
              <a:ext uri="{FF2B5EF4-FFF2-40B4-BE49-F238E27FC236}">
                <a16:creationId xmlns:a16="http://schemas.microsoft.com/office/drawing/2014/main" id="{EBC84991-3D71-4BEC-9E47-FA7659C151AE}"/>
              </a:ext>
            </a:extLst>
          </p:cNvPr>
          <p:cNvSpPr/>
          <p:nvPr/>
        </p:nvSpPr>
        <p:spPr>
          <a:xfrm rot="21202909">
            <a:off x="388411" y="3134651"/>
            <a:ext cx="2614565" cy="1103756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Inefficient in the incremental setting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4E8AF8-C8B4-4A75-B7DB-39DD8320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150" y="1194239"/>
            <a:ext cx="3498029" cy="3051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5185B53-B126-45FA-A452-36ACC50A3E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 b="1316"/>
          <a:stretch/>
        </p:blipFill>
        <p:spPr>
          <a:xfrm>
            <a:off x="6772695" y="2935814"/>
            <a:ext cx="4654035" cy="1444436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7DD09A9-BDEF-4FAE-81EA-B6ABDB6F22EC}"/>
              </a:ext>
            </a:extLst>
          </p:cNvPr>
          <p:cNvSpPr/>
          <p:nvPr/>
        </p:nvSpPr>
        <p:spPr>
          <a:xfrm>
            <a:off x="7845060" y="2815467"/>
            <a:ext cx="1849074" cy="901819"/>
          </a:xfrm>
          <a:custGeom>
            <a:avLst/>
            <a:gdLst>
              <a:gd name="connsiteX0" fmla="*/ 728612 w 1849074"/>
              <a:gd name="connsiteY0" fmla="*/ 231819 h 901819"/>
              <a:gd name="connsiteX1" fmla="*/ 780128 w 1849074"/>
              <a:gd name="connsiteY1" fmla="*/ 206062 h 901819"/>
              <a:gd name="connsiteX2" fmla="*/ 831643 w 1849074"/>
              <a:gd name="connsiteY2" fmla="*/ 193183 h 901819"/>
              <a:gd name="connsiteX3" fmla="*/ 896038 w 1849074"/>
              <a:gd name="connsiteY3" fmla="*/ 173864 h 901819"/>
              <a:gd name="connsiteX4" fmla="*/ 1069902 w 1849074"/>
              <a:gd name="connsiteY4" fmla="*/ 135228 h 901819"/>
              <a:gd name="connsiteX5" fmla="*/ 1147176 w 1849074"/>
              <a:gd name="connsiteY5" fmla="*/ 115910 h 901819"/>
              <a:gd name="connsiteX6" fmla="*/ 1224449 w 1849074"/>
              <a:gd name="connsiteY6" fmla="*/ 83712 h 901819"/>
              <a:gd name="connsiteX7" fmla="*/ 1372556 w 1849074"/>
              <a:gd name="connsiteY7" fmla="*/ 45076 h 901819"/>
              <a:gd name="connsiteX8" fmla="*/ 1417632 w 1849074"/>
              <a:gd name="connsiteY8" fmla="*/ 32197 h 901819"/>
              <a:gd name="connsiteX9" fmla="*/ 1469148 w 1849074"/>
              <a:gd name="connsiteY9" fmla="*/ 19318 h 901819"/>
              <a:gd name="connsiteX10" fmla="*/ 1539981 w 1849074"/>
              <a:gd name="connsiteY10" fmla="*/ 0 h 901819"/>
              <a:gd name="connsiteX11" fmla="*/ 1643012 w 1849074"/>
              <a:gd name="connsiteY11" fmla="*/ 12879 h 901819"/>
              <a:gd name="connsiteX12" fmla="*/ 1694528 w 1849074"/>
              <a:gd name="connsiteY12" fmla="*/ 32197 h 901819"/>
              <a:gd name="connsiteX13" fmla="*/ 1733164 w 1849074"/>
              <a:gd name="connsiteY13" fmla="*/ 38636 h 901819"/>
              <a:gd name="connsiteX14" fmla="*/ 1758922 w 1849074"/>
              <a:gd name="connsiteY14" fmla="*/ 51515 h 901819"/>
              <a:gd name="connsiteX15" fmla="*/ 1784680 w 1849074"/>
              <a:gd name="connsiteY15" fmla="*/ 83712 h 901819"/>
              <a:gd name="connsiteX16" fmla="*/ 1803998 w 1849074"/>
              <a:gd name="connsiteY16" fmla="*/ 115910 h 901819"/>
              <a:gd name="connsiteX17" fmla="*/ 1816877 w 1849074"/>
              <a:gd name="connsiteY17" fmla="*/ 135228 h 901819"/>
              <a:gd name="connsiteX18" fmla="*/ 1829756 w 1849074"/>
              <a:gd name="connsiteY18" fmla="*/ 167425 h 901819"/>
              <a:gd name="connsiteX19" fmla="*/ 1836195 w 1849074"/>
              <a:gd name="connsiteY19" fmla="*/ 199622 h 901819"/>
              <a:gd name="connsiteX20" fmla="*/ 1842635 w 1849074"/>
              <a:gd name="connsiteY20" fmla="*/ 218941 h 901819"/>
              <a:gd name="connsiteX21" fmla="*/ 1849074 w 1849074"/>
              <a:gd name="connsiteY21" fmla="*/ 257577 h 901819"/>
              <a:gd name="connsiteX22" fmla="*/ 1842635 w 1849074"/>
              <a:gd name="connsiteY22" fmla="*/ 354169 h 901819"/>
              <a:gd name="connsiteX23" fmla="*/ 1829756 w 1849074"/>
              <a:gd name="connsiteY23" fmla="*/ 425003 h 901819"/>
              <a:gd name="connsiteX24" fmla="*/ 1803998 w 1849074"/>
              <a:gd name="connsiteY24" fmla="*/ 476518 h 901819"/>
              <a:gd name="connsiteX25" fmla="*/ 1771801 w 1849074"/>
              <a:gd name="connsiteY25" fmla="*/ 495836 h 901819"/>
              <a:gd name="connsiteX26" fmla="*/ 1739604 w 1849074"/>
              <a:gd name="connsiteY26" fmla="*/ 502276 h 901819"/>
              <a:gd name="connsiteX27" fmla="*/ 1681649 w 1849074"/>
              <a:gd name="connsiteY27" fmla="*/ 515155 h 901819"/>
              <a:gd name="connsiteX28" fmla="*/ 1591497 w 1849074"/>
              <a:gd name="connsiteY28" fmla="*/ 534473 h 901819"/>
              <a:gd name="connsiteX29" fmla="*/ 1514224 w 1849074"/>
              <a:gd name="connsiteY29" fmla="*/ 553791 h 901819"/>
              <a:gd name="connsiteX30" fmla="*/ 1424071 w 1849074"/>
              <a:gd name="connsiteY30" fmla="*/ 585988 h 901819"/>
              <a:gd name="connsiteX31" fmla="*/ 1288843 w 1849074"/>
              <a:gd name="connsiteY31" fmla="*/ 618186 h 901819"/>
              <a:gd name="connsiteX32" fmla="*/ 1166494 w 1849074"/>
              <a:gd name="connsiteY32" fmla="*/ 663262 h 901819"/>
              <a:gd name="connsiteX33" fmla="*/ 1127857 w 1849074"/>
              <a:gd name="connsiteY33" fmla="*/ 669701 h 901819"/>
              <a:gd name="connsiteX34" fmla="*/ 1082781 w 1849074"/>
              <a:gd name="connsiteY34" fmla="*/ 676141 h 901819"/>
              <a:gd name="connsiteX35" fmla="*/ 973311 w 1849074"/>
              <a:gd name="connsiteY35" fmla="*/ 695459 h 901819"/>
              <a:gd name="connsiteX36" fmla="*/ 767249 w 1849074"/>
              <a:gd name="connsiteY36" fmla="*/ 759853 h 901819"/>
              <a:gd name="connsiteX37" fmla="*/ 702855 w 1849074"/>
              <a:gd name="connsiteY37" fmla="*/ 792050 h 901819"/>
              <a:gd name="connsiteX38" fmla="*/ 670657 w 1849074"/>
              <a:gd name="connsiteY38" fmla="*/ 798490 h 901819"/>
              <a:gd name="connsiteX39" fmla="*/ 606263 w 1849074"/>
              <a:gd name="connsiteY39" fmla="*/ 817808 h 901819"/>
              <a:gd name="connsiteX40" fmla="*/ 574066 w 1849074"/>
              <a:gd name="connsiteY40" fmla="*/ 837126 h 901819"/>
              <a:gd name="connsiteX41" fmla="*/ 528990 w 1849074"/>
              <a:gd name="connsiteY41" fmla="*/ 850005 h 901819"/>
              <a:gd name="connsiteX42" fmla="*/ 387322 w 1849074"/>
              <a:gd name="connsiteY42" fmla="*/ 882203 h 901819"/>
              <a:gd name="connsiteX43" fmla="*/ 361564 w 1849074"/>
              <a:gd name="connsiteY43" fmla="*/ 895081 h 901819"/>
              <a:gd name="connsiteX44" fmla="*/ 123305 w 1849074"/>
              <a:gd name="connsiteY44" fmla="*/ 895081 h 901819"/>
              <a:gd name="connsiteX45" fmla="*/ 84669 w 1849074"/>
              <a:gd name="connsiteY45" fmla="*/ 882203 h 901819"/>
              <a:gd name="connsiteX46" fmla="*/ 20274 w 1849074"/>
              <a:gd name="connsiteY46" fmla="*/ 830687 h 901819"/>
              <a:gd name="connsiteX47" fmla="*/ 7395 w 1849074"/>
              <a:gd name="connsiteY47" fmla="*/ 804929 h 901819"/>
              <a:gd name="connsiteX48" fmla="*/ 7395 w 1849074"/>
              <a:gd name="connsiteY48" fmla="*/ 682580 h 901819"/>
              <a:gd name="connsiteX49" fmla="*/ 26714 w 1849074"/>
              <a:gd name="connsiteY49" fmla="*/ 643943 h 901819"/>
              <a:gd name="connsiteX50" fmla="*/ 39593 w 1849074"/>
              <a:gd name="connsiteY50" fmla="*/ 611746 h 901819"/>
              <a:gd name="connsiteX51" fmla="*/ 71790 w 1849074"/>
              <a:gd name="connsiteY51" fmla="*/ 585988 h 901819"/>
              <a:gd name="connsiteX52" fmla="*/ 110426 w 1849074"/>
              <a:gd name="connsiteY52" fmla="*/ 540912 h 901819"/>
              <a:gd name="connsiteX53" fmla="*/ 181260 w 1849074"/>
              <a:gd name="connsiteY53" fmla="*/ 476518 h 901819"/>
              <a:gd name="connsiteX54" fmla="*/ 284291 w 1849074"/>
              <a:gd name="connsiteY54" fmla="*/ 418563 h 901819"/>
              <a:gd name="connsiteX55" fmla="*/ 322928 w 1849074"/>
              <a:gd name="connsiteY55" fmla="*/ 399245 h 901819"/>
              <a:gd name="connsiteX56" fmla="*/ 348686 w 1849074"/>
              <a:gd name="connsiteY56" fmla="*/ 392805 h 901819"/>
              <a:gd name="connsiteX57" fmla="*/ 387322 w 1849074"/>
              <a:gd name="connsiteY57" fmla="*/ 373487 h 901819"/>
              <a:gd name="connsiteX58" fmla="*/ 445277 w 1849074"/>
              <a:gd name="connsiteY58" fmla="*/ 360608 h 901819"/>
              <a:gd name="connsiteX59" fmla="*/ 496793 w 1849074"/>
              <a:gd name="connsiteY59" fmla="*/ 341290 h 901819"/>
              <a:gd name="connsiteX60" fmla="*/ 541869 w 1849074"/>
              <a:gd name="connsiteY60" fmla="*/ 321972 h 901819"/>
              <a:gd name="connsiteX61" fmla="*/ 567626 w 1849074"/>
              <a:gd name="connsiteY61" fmla="*/ 315532 h 901819"/>
              <a:gd name="connsiteX62" fmla="*/ 593384 w 1849074"/>
              <a:gd name="connsiteY62" fmla="*/ 302653 h 901819"/>
              <a:gd name="connsiteX63" fmla="*/ 651339 w 1849074"/>
              <a:gd name="connsiteY63" fmla="*/ 283335 h 901819"/>
              <a:gd name="connsiteX64" fmla="*/ 670657 w 1849074"/>
              <a:gd name="connsiteY64" fmla="*/ 276895 h 901819"/>
              <a:gd name="connsiteX65" fmla="*/ 728612 w 1849074"/>
              <a:gd name="connsiteY65" fmla="*/ 231819 h 90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49074" h="901819">
                <a:moveTo>
                  <a:pt x="728612" y="231819"/>
                </a:moveTo>
                <a:cubicBezTo>
                  <a:pt x="746857" y="220014"/>
                  <a:pt x="762152" y="212803"/>
                  <a:pt x="780128" y="206062"/>
                </a:cubicBezTo>
                <a:cubicBezTo>
                  <a:pt x="796701" y="199847"/>
                  <a:pt x="814589" y="197920"/>
                  <a:pt x="831643" y="193183"/>
                </a:cubicBezTo>
                <a:cubicBezTo>
                  <a:pt x="853236" y="187185"/>
                  <a:pt x="874263" y="179161"/>
                  <a:pt x="896038" y="173864"/>
                </a:cubicBezTo>
                <a:cubicBezTo>
                  <a:pt x="953724" y="159832"/>
                  <a:pt x="1012054" y="148577"/>
                  <a:pt x="1069902" y="135228"/>
                </a:cubicBezTo>
                <a:cubicBezTo>
                  <a:pt x="1095773" y="129258"/>
                  <a:pt x="1122668" y="126122"/>
                  <a:pt x="1147176" y="115910"/>
                </a:cubicBezTo>
                <a:cubicBezTo>
                  <a:pt x="1172934" y="105177"/>
                  <a:pt x="1198080" y="92840"/>
                  <a:pt x="1224449" y="83712"/>
                </a:cubicBezTo>
                <a:cubicBezTo>
                  <a:pt x="1305352" y="55707"/>
                  <a:pt x="1301997" y="62716"/>
                  <a:pt x="1372556" y="45076"/>
                </a:cubicBezTo>
                <a:cubicBezTo>
                  <a:pt x="1387716" y="41286"/>
                  <a:pt x="1402533" y="36223"/>
                  <a:pt x="1417632" y="32197"/>
                </a:cubicBezTo>
                <a:cubicBezTo>
                  <a:pt x="1434735" y="27636"/>
                  <a:pt x="1452129" y="24181"/>
                  <a:pt x="1469148" y="19318"/>
                </a:cubicBezTo>
                <a:cubicBezTo>
                  <a:pt x="1545398" y="-2468"/>
                  <a:pt x="1472518" y="13492"/>
                  <a:pt x="1539981" y="0"/>
                </a:cubicBezTo>
                <a:cubicBezTo>
                  <a:pt x="1560087" y="2234"/>
                  <a:pt x="1620029" y="8282"/>
                  <a:pt x="1643012" y="12879"/>
                </a:cubicBezTo>
                <a:cubicBezTo>
                  <a:pt x="1657355" y="15748"/>
                  <a:pt x="1683175" y="29101"/>
                  <a:pt x="1694528" y="32197"/>
                </a:cubicBezTo>
                <a:cubicBezTo>
                  <a:pt x="1707124" y="35632"/>
                  <a:pt x="1720285" y="36490"/>
                  <a:pt x="1733164" y="38636"/>
                </a:cubicBezTo>
                <a:cubicBezTo>
                  <a:pt x="1741750" y="42929"/>
                  <a:pt x="1751698" y="45194"/>
                  <a:pt x="1758922" y="51515"/>
                </a:cubicBezTo>
                <a:cubicBezTo>
                  <a:pt x="1769266" y="60566"/>
                  <a:pt x="1776798" y="72452"/>
                  <a:pt x="1784680" y="83712"/>
                </a:cubicBezTo>
                <a:cubicBezTo>
                  <a:pt x="1791858" y="93966"/>
                  <a:pt x="1797365" y="105296"/>
                  <a:pt x="1803998" y="115910"/>
                </a:cubicBezTo>
                <a:cubicBezTo>
                  <a:pt x="1808100" y="122473"/>
                  <a:pt x="1813416" y="128306"/>
                  <a:pt x="1816877" y="135228"/>
                </a:cubicBezTo>
                <a:cubicBezTo>
                  <a:pt x="1822046" y="145567"/>
                  <a:pt x="1825463" y="156693"/>
                  <a:pt x="1829756" y="167425"/>
                </a:cubicBezTo>
                <a:cubicBezTo>
                  <a:pt x="1831902" y="178157"/>
                  <a:pt x="1833540" y="189004"/>
                  <a:pt x="1836195" y="199622"/>
                </a:cubicBezTo>
                <a:cubicBezTo>
                  <a:pt x="1837841" y="206207"/>
                  <a:pt x="1841162" y="212315"/>
                  <a:pt x="1842635" y="218941"/>
                </a:cubicBezTo>
                <a:cubicBezTo>
                  <a:pt x="1845467" y="231686"/>
                  <a:pt x="1846928" y="244698"/>
                  <a:pt x="1849074" y="257577"/>
                </a:cubicBezTo>
                <a:cubicBezTo>
                  <a:pt x="1846928" y="289774"/>
                  <a:pt x="1845694" y="322046"/>
                  <a:pt x="1842635" y="354169"/>
                </a:cubicBezTo>
                <a:cubicBezTo>
                  <a:pt x="1842351" y="357146"/>
                  <a:pt x="1832086" y="418945"/>
                  <a:pt x="1829756" y="425003"/>
                </a:cubicBezTo>
                <a:cubicBezTo>
                  <a:pt x="1822864" y="442922"/>
                  <a:pt x="1820461" y="466640"/>
                  <a:pt x="1803998" y="476518"/>
                </a:cubicBezTo>
                <a:cubicBezTo>
                  <a:pt x="1793266" y="482957"/>
                  <a:pt x="1783422" y="491188"/>
                  <a:pt x="1771801" y="495836"/>
                </a:cubicBezTo>
                <a:cubicBezTo>
                  <a:pt x="1761639" y="499901"/>
                  <a:pt x="1750306" y="499983"/>
                  <a:pt x="1739604" y="502276"/>
                </a:cubicBezTo>
                <a:cubicBezTo>
                  <a:pt x="1720254" y="506423"/>
                  <a:pt x="1700848" y="510355"/>
                  <a:pt x="1681649" y="515155"/>
                </a:cubicBezTo>
                <a:cubicBezTo>
                  <a:pt x="1602091" y="535045"/>
                  <a:pt x="1671360" y="523065"/>
                  <a:pt x="1591497" y="534473"/>
                </a:cubicBezTo>
                <a:cubicBezTo>
                  <a:pt x="1522848" y="561933"/>
                  <a:pt x="1600103" y="533973"/>
                  <a:pt x="1514224" y="553791"/>
                </a:cubicBezTo>
                <a:cubicBezTo>
                  <a:pt x="1493040" y="558680"/>
                  <a:pt x="1441217" y="580533"/>
                  <a:pt x="1424071" y="585988"/>
                </a:cubicBezTo>
                <a:cubicBezTo>
                  <a:pt x="1338721" y="613145"/>
                  <a:pt x="1355438" y="608672"/>
                  <a:pt x="1288843" y="618186"/>
                </a:cubicBezTo>
                <a:cubicBezTo>
                  <a:pt x="1254362" y="632963"/>
                  <a:pt x="1200228" y="657640"/>
                  <a:pt x="1166494" y="663262"/>
                </a:cubicBezTo>
                <a:lnTo>
                  <a:pt x="1127857" y="669701"/>
                </a:lnTo>
                <a:cubicBezTo>
                  <a:pt x="1112856" y="672009"/>
                  <a:pt x="1097622" y="672961"/>
                  <a:pt x="1082781" y="676141"/>
                </a:cubicBezTo>
                <a:cubicBezTo>
                  <a:pt x="975832" y="699058"/>
                  <a:pt x="1110034" y="681785"/>
                  <a:pt x="973311" y="695459"/>
                </a:cubicBezTo>
                <a:cubicBezTo>
                  <a:pt x="960910" y="699106"/>
                  <a:pt x="784258" y="749647"/>
                  <a:pt x="767249" y="759853"/>
                </a:cubicBezTo>
                <a:cubicBezTo>
                  <a:pt x="740951" y="775632"/>
                  <a:pt x="732071" y="783285"/>
                  <a:pt x="702855" y="792050"/>
                </a:cubicBezTo>
                <a:cubicBezTo>
                  <a:pt x="692371" y="795195"/>
                  <a:pt x="681141" y="795345"/>
                  <a:pt x="670657" y="798490"/>
                </a:cubicBezTo>
                <a:cubicBezTo>
                  <a:pt x="585948" y="823903"/>
                  <a:pt x="689894" y="801083"/>
                  <a:pt x="606263" y="817808"/>
                </a:cubicBezTo>
                <a:cubicBezTo>
                  <a:pt x="595531" y="824247"/>
                  <a:pt x="585619" y="832312"/>
                  <a:pt x="574066" y="837126"/>
                </a:cubicBezTo>
                <a:cubicBezTo>
                  <a:pt x="559641" y="843136"/>
                  <a:pt x="544111" y="846060"/>
                  <a:pt x="528990" y="850005"/>
                </a:cubicBezTo>
                <a:cubicBezTo>
                  <a:pt x="426644" y="876704"/>
                  <a:pt x="455954" y="870764"/>
                  <a:pt x="387322" y="882203"/>
                </a:cubicBezTo>
                <a:cubicBezTo>
                  <a:pt x="378736" y="886496"/>
                  <a:pt x="370950" y="893070"/>
                  <a:pt x="361564" y="895081"/>
                </a:cubicBezTo>
                <a:cubicBezTo>
                  <a:pt x="294981" y="909349"/>
                  <a:pt x="169470" y="896791"/>
                  <a:pt x="123305" y="895081"/>
                </a:cubicBezTo>
                <a:cubicBezTo>
                  <a:pt x="110426" y="890788"/>
                  <a:pt x="96181" y="889398"/>
                  <a:pt x="84669" y="882203"/>
                </a:cubicBezTo>
                <a:cubicBezTo>
                  <a:pt x="61359" y="867634"/>
                  <a:pt x="20274" y="830687"/>
                  <a:pt x="20274" y="830687"/>
                </a:cubicBezTo>
                <a:cubicBezTo>
                  <a:pt x="15981" y="822101"/>
                  <a:pt x="10431" y="814036"/>
                  <a:pt x="7395" y="804929"/>
                </a:cubicBezTo>
                <a:cubicBezTo>
                  <a:pt x="-5089" y="767477"/>
                  <a:pt x="552" y="716794"/>
                  <a:pt x="7395" y="682580"/>
                </a:cubicBezTo>
                <a:cubicBezTo>
                  <a:pt x="10219" y="668460"/>
                  <a:pt x="20755" y="657052"/>
                  <a:pt x="26714" y="643943"/>
                </a:cubicBezTo>
                <a:cubicBezTo>
                  <a:pt x="31497" y="633420"/>
                  <a:pt x="32496" y="620870"/>
                  <a:pt x="39593" y="611746"/>
                </a:cubicBezTo>
                <a:cubicBezTo>
                  <a:pt x="48031" y="600897"/>
                  <a:pt x="62071" y="595707"/>
                  <a:pt x="71790" y="585988"/>
                </a:cubicBezTo>
                <a:cubicBezTo>
                  <a:pt x="85783" y="571995"/>
                  <a:pt x="97054" y="555500"/>
                  <a:pt x="110426" y="540912"/>
                </a:cubicBezTo>
                <a:cubicBezTo>
                  <a:pt x="131595" y="517818"/>
                  <a:pt x="156239" y="495284"/>
                  <a:pt x="181260" y="476518"/>
                </a:cubicBezTo>
                <a:cubicBezTo>
                  <a:pt x="220329" y="447216"/>
                  <a:pt x="236341" y="442538"/>
                  <a:pt x="284291" y="418563"/>
                </a:cubicBezTo>
                <a:cubicBezTo>
                  <a:pt x="297170" y="412124"/>
                  <a:pt x="308959" y="402738"/>
                  <a:pt x="322928" y="399245"/>
                </a:cubicBezTo>
                <a:cubicBezTo>
                  <a:pt x="331514" y="397098"/>
                  <a:pt x="340469" y="396092"/>
                  <a:pt x="348686" y="392805"/>
                </a:cubicBezTo>
                <a:cubicBezTo>
                  <a:pt x="362055" y="387457"/>
                  <a:pt x="373790" y="378408"/>
                  <a:pt x="387322" y="373487"/>
                </a:cubicBezTo>
                <a:cubicBezTo>
                  <a:pt x="521896" y="324552"/>
                  <a:pt x="333134" y="402663"/>
                  <a:pt x="445277" y="360608"/>
                </a:cubicBezTo>
                <a:cubicBezTo>
                  <a:pt x="512614" y="335356"/>
                  <a:pt x="430686" y="357815"/>
                  <a:pt x="496793" y="341290"/>
                </a:cubicBezTo>
                <a:cubicBezTo>
                  <a:pt x="519696" y="329838"/>
                  <a:pt x="519755" y="328290"/>
                  <a:pt x="541869" y="321972"/>
                </a:cubicBezTo>
                <a:cubicBezTo>
                  <a:pt x="550378" y="319541"/>
                  <a:pt x="559340" y="318640"/>
                  <a:pt x="567626" y="315532"/>
                </a:cubicBezTo>
                <a:cubicBezTo>
                  <a:pt x="576614" y="312161"/>
                  <a:pt x="584471" y="306218"/>
                  <a:pt x="593384" y="302653"/>
                </a:cubicBezTo>
                <a:cubicBezTo>
                  <a:pt x="593403" y="302645"/>
                  <a:pt x="641670" y="286558"/>
                  <a:pt x="651339" y="283335"/>
                </a:cubicBezTo>
                <a:cubicBezTo>
                  <a:pt x="657778" y="281188"/>
                  <a:pt x="665009" y="280660"/>
                  <a:pt x="670657" y="276895"/>
                </a:cubicBezTo>
                <a:cubicBezTo>
                  <a:pt x="693970" y="261355"/>
                  <a:pt x="710367" y="243624"/>
                  <a:pt x="728612" y="231819"/>
                </a:cubicBezTo>
                <a:close/>
              </a:path>
            </a:pathLst>
          </a:custGeom>
          <a:noFill/>
          <a:ln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50172561-B8C0-4FF2-A4AA-A2FBB44E329C}"/>
              </a:ext>
            </a:extLst>
          </p:cNvPr>
          <p:cNvSpPr/>
          <p:nvPr/>
        </p:nvSpPr>
        <p:spPr>
          <a:xfrm>
            <a:off x="7034647" y="2828346"/>
            <a:ext cx="2730321" cy="1635616"/>
          </a:xfrm>
          <a:custGeom>
            <a:avLst/>
            <a:gdLst>
              <a:gd name="connsiteX0" fmla="*/ 2588653 w 2730321"/>
              <a:gd name="connsiteY0" fmla="*/ 70833 h 1635616"/>
              <a:gd name="connsiteX1" fmla="*/ 2504941 w 2730321"/>
              <a:gd name="connsiteY1" fmla="*/ 25757 h 1635616"/>
              <a:gd name="connsiteX2" fmla="*/ 2472744 w 2730321"/>
              <a:gd name="connsiteY2" fmla="*/ 12878 h 1635616"/>
              <a:gd name="connsiteX3" fmla="*/ 2408349 w 2730321"/>
              <a:gd name="connsiteY3" fmla="*/ 0 h 1635616"/>
              <a:gd name="connsiteX4" fmla="*/ 2150772 w 2730321"/>
              <a:gd name="connsiteY4" fmla="*/ 6439 h 1635616"/>
              <a:gd name="connsiteX5" fmla="*/ 2112135 w 2730321"/>
              <a:gd name="connsiteY5" fmla="*/ 25757 h 1635616"/>
              <a:gd name="connsiteX6" fmla="*/ 2067059 w 2730321"/>
              <a:gd name="connsiteY6" fmla="*/ 45076 h 1635616"/>
              <a:gd name="connsiteX7" fmla="*/ 2021983 w 2730321"/>
              <a:gd name="connsiteY7" fmla="*/ 57955 h 1635616"/>
              <a:gd name="connsiteX8" fmla="*/ 1989786 w 2730321"/>
              <a:gd name="connsiteY8" fmla="*/ 70833 h 1635616"/>
              <a:gd name="connsiteX9" fmla="*/ 1957589 w 2730321"/>
              <a:gd name="connsiteY9" fmla="*/ 77273 h 1635616"/>
              <a:gd name="connsiteX10" fmla="*/ 1854558 w 2730321"/>
              <a:gd name="connsiteY10" fmla="*/ 96591 h 1635616"/>
              <a:gd name="connsiteX11" fmla="*/ 1757966 w 2730321"/>
              <a:gd name="connsiteY11" fmla="*/ 122349 h 1635616"/>
              <a:gd name="connsiteX12" fmla="*/ 1674253 w 2730321"/>
              <a:gd name="connsiteY12" fmla="*/ 141667 h 1635616"/>
              <a:gd name="connsiteX13" fmla="*/ 1577662 w 2730321"/>
              <a:gd name="connsiteY13" fmla="*/ 173864 h 1635616"/>
              <a:gd name="connsiteX14" fmla="*/ 1429555 w 2730321"/>
              <a:gd name="connsiteY14" fmla="*/ 212501 h 1635616"/>
              <a:gd name="connsiteX15" fmla="*/ 1378039 w 2730321"/>
              <a:gd name="connsiteY15" fmla="*/ 231819 h 1635616"/>
              <a:gd name="connsiteX16" fmla="*/ 1339403 w 2730321"/>
              <a:gd name="connsiteY16" fmla="*/ 238259 h 1635616"/>
              <a:gd name="connsiteX17" fmla="*/ 1300766 w 2730321"/>
              <a:gd name="connsiteY17" fmla="*/ 251138 h 1635616"/>
              <a:gd name="connsiteX18" fmla="*/ 1255690 w 2730321"/>
              <a:gd name="connsiteY18" fmla="*/ 264016 h 1635616"/>
              <a:gd name="connsiteX19" fmla="*/ 1210614 w 2730321"/>
              <a:gd name="connsiteY19" fmla="*/ 283335 h 1635616"/>
              <a:gd name="connsiteX20" fmla="*/ 1171977 w 2730321"/>
              <a:gd name="connsiteY20" fmla="*/ 296214 h 1635616"/>
              <a:gd name="connsiteX21" fmla="*/ 1101144 w 2730321"/>
              <a:gd name="connsiteY21" fmla="*/ 328411 h 1635616"/>
              <a:gd name="connsiteX22" fmla="*/ 1049628 w 2730321"/>
              <a:gd name="connsiteY22" fmla="*/ 360608 h 1635616"/>
              <a:gd name="connsiteX23" fmla="*/ 1017431 w 2730321"/>
              <a:gd name="connsiteY23" fmla="*/ 373487 h 1635616"/>
              <a:gd name="connsiteX24" fmla="*/ 965915 w 2730321"/>
              <a:gd name="connsiteY24" fmla="*/ 399245 h 1635616"/>
              <a:gd name="connsiteX25" fmla="*/ 920839 w 2730321"/>
              <a:gd name="connsiteY25" fmla="*/ 412124 h 1635616"/>
              <a:gd name="connsiteX26" fmla="*/ 798490 w 2730321"/>
              <a:gd name="connsiteY26" fmla="*/ 476518 h 1635616"/>
              <a:gd name="connsiteX27" fmla="*/ 753414 w 2730321"/>
              <a:gd name="connsiteY27" fmla="*/ 495836 h 1635616"/>
              <a:gd name="connsiteX28" fmla="*/ 676141 w 2730321"/>
              <a:gd name="connsiteY28" fmla="*/ 534473 h 1635616"/>
              <a:gd name="connsiteX29" fmla="*/ 611746 w 2730321"/>
              <a:gd name="connsiteY29" fmla="*/ 566670 h 1635616"/>
              <a:gd name="connsiteX30" fmla="*/ 534473 w 2730321"/>
              <a:gd name="connsiteY30" fmla="*/ 624625 h 1635616"/>
              <a:gd name="connsiteX31" fmla="*/ 457200 w 2730321"/>
              <a:gd name="connsiteY31" fmla="*/ 676140 h 1635616"/>
              <a:gd name="connsiteX32" fmla="*/ 367048 w 2730321"/>
              <a:gd name="connsiteY32" fmla="*/ 766293 h 1635616"/>
              <a:gd name="connsiteX33" fmla="*/ 315532 w 2730321"/>
              <a:gd name="connsiteY33" fmla="*/ 804929 h 1635616"/>
              <a:gd name="connsiteX34" fmla="*/ 231820 w 2730321"/>
              <a:gd name="connsiteY34" fmla="*/ 940157 h 1635616"/>
              <a:gd name="connsiteX35" fmla="*/ 193183 w 2730321"/>
              <a:gd name="connsiteY35" fmla="*/ 1010991 h 1635616"/>
              <a:gd name="connsiteX36" fmla="*/ 154546 w 2730321"/>
              <a:gd name="connsiteY36" fmla="*/ 1068946 h 1635616"/>
              <a:gd name="connsiteX37" fmla="*/ 64394 w 2730321"/>
              <a:gd name="connsiteY37" fmla="*/ 1191295 h 1635616"/>
              <a:gd name="connsiteX38" fmla="*/ 45076 w 2730321"/>
              <a:gd name="connsiteY38" fmla="*/ 1242811 h 1635616"/>
              <a:gd name="connsiteX39" fmla="*/ 12879 w 2730321"/>
              <a:gd name="connsiteY39" fmla="*/ 1345842 h 1635616"/>
              <a:gd name="connsiteX40" fmla="*/ 0 w 2730321"/>
              <a:gd name="connsiteY40" fmla="*/ 1397357 h 1635616"/>
              <a:gd name="connsiteX41" fmla="*/ 12879 w 2730321"/>
              <a:gd name="connsiteY41" fmla="*/ 1474631 h 1635616"/>
              <a:gd name="connsiteX42" fmla="*/ 25758 w 2730321"/>
              <a:gd name="connsiteY42" fmla="*/ 1506828 h 1635616"/>
              <a:gd name="connsiteX43" fmla="*/ 57955 w 2730321"/>
              <a:gd name="connsiteY43" fmla="*/ 1564783 h 1635616"/>
              <a:gd name="connsiteX44" fmla="*/ 83713 w 2730321"/>
              <a:gd name="connsiteY44" fmla="*/ 1584101 h 1635616"/>
              <a:gd name="connsiteX45" fmla="*/ 115910 w 2730321"/>
              <a:gd name="connsiteY45" fmla="*/ 1603419 h 1635616"/>
              <a:gd name="connsiteX46" fmla="*/ 186744 w 2730321"/>
              <a:gd name="connsiteY46" fmla="*/ 1622738 h 1635616"/>
              <a:gd name="connsiteX47" fmla="*/ 276896 w 2730321"/>
              <a:gd name="connsiteY47" fmla="*/ 1635616 h 1635616"/>
              <a:gd name="connsiteX48" fmla="*/ 386366 w 2730321"/>
              <a:gd name="connsiteY48" fmla="*/ 1629177 h 1635616"/>
              <a:gd name="connsiteX49" fmla="*/ 412124 w 2730321"/>
              <a:gd name="connsiteY49" fmla="*/ 1609859 h 1635616"/>
              <a:gd name="connsiteX50" fmla="*/ 450761 w 2730321"/>
              <a:gd name="connsiteY50" fmla="*/ 1577662 h 1635616"/>
              <a:gd name="connsiteX51" fmla="*/ 482958 w 2730321"/>
              <a:gd name="connsiteY51" fmla="*/ 1539025 h 1635616"/>
              <a:gd name="connsiteX52" fmla="*/ 502276 w 2730321"/>
              <a:gd name="connsiteY52" fmla="*/ 1506828 h 1635616"/>
              <a:gd name="connsiteX53" fmla="*/ 521594 w 2730321"/>
              <a:gd name="connsiteY53" fmla="*/ 1481070 h 1635616"/>
              <a:gd name="connsiteX54" fmla="*/ 547352 w 2730321"/>
              <a:gd name="connsiteY54" fmla="*/ 1429555 h 1635616"/>
              <a:gd name="connsiteX55" fmla="*/ 560231 w 2730321"/>
              <a:gd name="connsiteY55" fmla="*/ 1410236 h 1635616"/>
              <a:gd name="connsiteX56" fmla="*/ 573110 w 2730321"/>
              <a:gd name="connsiteY56" fmla="*/ 1384478 h 1635616"/>
              <a:gd name="connsiteX57" fmla="*/ 598868 w 2730321"/>
              <a:gd name="connsiteY57" fmla="*/ 1345842 h 1635616"/>
              <a:gd name="connsiteX58" fmla="*/ 611746 w 2730321"/>
              <a:gd name="connsiteY58" fmla="*/ 1326524 h 1635616"/>
              <a:gd name="connsiteX59" fmla="*/ 682580 w 2730321"/>
              <a:gd name="connsiteY59" fmla="*/ 1223493 h 1635616"/>
              <a:gd name="connsiteX60" fmla="*/ 708338 w 2730321"/>
              <a:gd name="connsiteY60" fmla="*/ 1191295 h 1635616"/>
              <a:gd name="connsiteX61" fmla="*/ 779172 w 2730321"/>
              <a:gd name="connsiteY61" fmla="*/ 1133340 h 1635616"/>
              <a:gd name="connsiteX62" fmla="*/ 875763 w 2730321"/>
              <a:gd name="connsiteY62" fmla="*/ 1056067 h 1635616"/>
              <a:gd name="connsiteX63" fmla="*/ 907961 w 2730321"/>
              <a:gd name="connsiteY63" fmla="*/ 1030309 h 1635616"/>
              <a:gd name="connsiteX64" fmla="*/ 972355 w 2730321"/>
              <a:gd name="connsiteY64" fmla="*/ 998112 h 1635616"/>
              <a:gd name="connsiteX65" fmla="*/ 1101144 w 2730321"/>
              <a:gd name="connsiteY65" fmla="*/ 927278 h 1635616"/>
              <a:gd name="connsiteX66" fmla="*/ 1139780 w 2730321"/>
              <a:gd name="connsiteY66" fmla="*/ 920839 h 1635616"/>
              <a:gd name="connsiteX67" fmla="*/ 1223493 w 2730321"/>
              <a:gd name="connsiteY67" fmla="*/ 888642 h 1635616"/>
              <a:gd name="connsiteX68" fmla="*/ 1268569 w 2730321"/>
              <a:gd name="connsiteY68" fmla="*/ 882202 h 1635616"/>
              <a:gd name="connsiteX69" fmla="*/ 1300766 w 2730321"/>
              <a:gd name="connsiteY69" fmla="*/ 869324 h 1635616"/>
              <a:gd name="connsiteX70" fmla="*/ 1332963 w 2730321"/>
              <a:gd name="connsiteY70" fmla="*/ 862884 h 1635616"/>
              <a:gd name="connsiteX71" fmla="*/ 1481070 w 2730321"/>
              <a:gd name="connsiteY71" fmla="*/ 830687 h 1635616"/>
              <a:gd name="connsiteX72" fmla="*/ 1603420 w 2730321"/>
              <a:gd name="connsiteY72" fmla="*/ 804929 h 1635616"/>
              <a:gd name="connsiteX73" fmla="*/ 1719330 w 2730321"/>
              <a:gd name="connsiteY73" fmla="*/ 785611 h 1635616"/>
              <a:gd name="connsiteX74" fmla="*/ 1912513 w 2730321"/>
              <a:gd name="connsiteY74" fmla="*/ 746974 h 1635616"/>
              <a:gd name="connsiteX75" fmla="*/ 1983346 w 2730321"/>
              <a:gd name="connsiteY75" fmla="*/ 740535 h 1635616"/>
              <a:gd name="connsiteX76" fmla="*/ 2086377 w 2730321"/>
              <a:gd name="connsiteY76" fmla="*/ 714777 h 1635616"/>
              <a:gd name="connsiteX77" fmla="*/ 2144332 w 2730321"/>
              <a:gd name="connsiteY77" fmla="*/ 701898 h 1635616"/>
              <a:gd name="connsiteX78" fmla="*/ 2260242 w 2730321"/>
              <a:gd name="connsiteY78" fmla="*/ 663262 h 1635616"/>
              <a:gd name="connsiteX79" fmla="*/ 2459865 w 2730321"/>
              <a:gd name="connsiteY79" fmla="*/ 598867 h 1635616"/>
              <a:gd name="connsiteX80" fmla="*/ 2569335 w 2730321"/>
              <a:gd name="connsiteY80" fmla="*/ 560231 h 1635616"/>
              <a:gd name="connsiteX81" fmla="*/ 2685245 w 2730321"/>
              <a:gd name="connsiteY81" fmla="*/ 489397 h 1635616"/>
              <a:gd name="connsiteX82" fmla="*/ 2704563 w 2730321"/>
              <a:gd name="connsiteY82" fmla="*/ 463639 h 1635616"/>
              <a:gd name="connsiteX83" fmla="*/ 2723882 w 2730321"/>
              <a:gd name="connsiteY83" fmla="*/ 386366 h 1635616"/>
              <a:gd name="connsiteX84" fmla="*/ 2730321 w 2730321"/>
              <a:gd name="connsiteY84" fmla="*/ 334850 h 1635616"/>
              <a:gd name="connsiteX85" fmla="*/ 2704563 w 2730321"/>
              <a:gd name="connsiteY85" fmla="*/ 141667 h 1635616"/>
              <a:gd name="connsiteX86" fmla="*/ 2698124 w 2730321"/>
              <a:gd name="connsiteY86" fmla="*/ 109470 h 1635616"/>
              <a:gd name="connsiteX87" fmla="*/ 2640169 w 2730321"/>
              <a:gd name="connsiteY87" fmla="*/ 64394 h 1635616"/>
              <a:gd name="connsiteX88" fmla="*/ 2588653 w 2730321"/>
              <a:gd name="connsiteY88" fmla="*/ 70833 h 163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730321" h="1635616">
                <a:moveTo>
                  <a:pt x="2588653" y="70833"/>
                </a:moveTo>
                <a:cubicBezTo>
                  <a:pt x="2566115" y="64394"/>
                  <a:pt x="2527705" y="35874"/>
                  <a:pt x="2504941" y="25757"/>
                </a:cubicBezTo>
                <a:cubicBezTo>
                  <a:pt x="2494378" y="21062"/>
                  <a:pt x="2483913" y="15856"/>
                  <a:pt x="2472744" y="12878"/>
                </a:cubicBezTo>
                <a:cubicBezTo>
                  <a:pt x="2451593" y="7238"/>
                  <a:pt x="2429814" y="4293"/>
                  <a:pt x="2408349" y="0"/>
                </a:cubicBezTo>
                <a:cubicBezTo>
                  <a:pt x="2322490" y="2146"/>
                  <a:pt x="2236335" y="-1001"/>
                  <a:pt x="2150772" y="6439"/>
                </a:cubicBezTo>
                <a:cubicBezTo>
                  <a:pt x="2136427" y="7686"/>
                  <a:pt x="2125209" y="19723"/>
                  <a:pt x="2112135" y="25757"/>
                </a:cubicBezTo>
                <a:cubicBezTo>
                  <a:pt x="2097292" y="32607"/>
                  <a:pt x="2082454" y="39578"/>
                  <a:pt x="2067059" y="45076"/>
                </a:cubicBezTo>
                <a:cubicBezTo>
                  <a:pt x="2052343" y="50332"/>
                  <a:pt x="2036808" y="53014"/>
                  <a:pt x="2021983" y="57955"/>
                </a:cubicBezTo>
                <a:cubicBezTo>
                  <a:pt x="2011017" y="61610"/>
                  <a:pt x="2000858" y="67512"/>
                  <a:pt x="1989786" y="70833"/>
                </a:cubicBezTo>
                <a:cubicBezTo>
                  <a:pt x="1979303" y="73978"/>
                  <a:pt x="1968254" y="74812"/>
                  <a:pt x="1957589" y="77273"/>
                </a:cubicBezTo>
                <a:cubicBezTo>
                  <a:pt x="1876872" y="95901"/>
                  <a:pt x="1935772" y="86440"/>
                  <a:pt x="1854558" y="96591"/>
                </a:cubicBezTo>
                <a:cubicBezTo>
                  <a:pt x="1813067" y="108446"/>
                  <a:pt x="1801303" y="112348"/>
                  <a:pt x="1757966" y="122349"/>
                </a:cubicBezTo>
                <a:cubicBezTo>
                  <a:pt x="1716062" y="132019"/>
                  <a:pt x="1724015" y="126522"/>
                  <a:pt x="1674253" y="141667"/>
                </a:cubicBezTo>
                <a:cubicBezTo>
                  <a:pt x="1641785" y="151549"/>
                  <a:pt x="1610587" y="165633"/>
                  <a:pt x="1577662" y="173864"/>
                </a:cubicBezTo>
                <a:cubicBezTo>
                  <a:pt x="1561879" y="177810"/>
                  <a:pt x="1463464" y="201198"/>
                  <a:pt x="1429555" y="212501"/>
                </a:cubicBezTo>
                <a:cubicBezTo>
                  <a:pt x="1412156" y="218300"/>
                  <a:pt x="1395673" y="226781"/>
                  <a:pt x="1378039" y="231819"/>
                </a:cubicBezTo>
                <a:cubicBezTo>
                  <a:pt x="1365485" y="235406"/>
                  <a:pt x="1352069" y="235092"/>
                  <a:pt x="1339403" y="238259"/>
                </a:cubicBezTo>
                <a:cubicBezTo>
                  <a:pt x="1326233" y="241552"/>
                  <a:pt x="1313741" y="247146"/>
                  <a:pt x="1300766" y="251138"/>
                </a:cubicBezTo>
                <a:cubicBezTo>
                  <a:pt x="1285830" y="255733"/>
                  <a:pt x="1270406" y="258760"/>
                  <a:pt x="1255690" y="264016"/>
                </a:cubicBezTo>
                <a:cubicBezTo>
                  <a:pt x="1240295" y="269514"/>
                  <a:pt x="1225872" y="277467"/>
                  <a:pt x="1210614" y="283335"/>
                </a:cubicBezTo>
                <a:cubicBezTo>
                  <a:pt x="1197943" y="288208"/>
                  <a:pt x="1184735" y="291575"/>
                  <a:pt x="1171977" y="296214"/>
                </a:cubicBezTo>
                <a:cubicBezTo>
                  <a:pt x="1147901" y="304969"/>
                  <a:pt x="1123350" y="315722"/>
                  <a:pt x="1101144" y="328411"/>
                </a:cubicBezTo>
                <a:cubicBezTo>
                  <a:pt x="1083562" y="338458"/>
                  <a:pt x="1067458" y="351008"/>
                  <a:pt x="1049628" y="360608"/>
                </a:cubicBezTo>
                <a:cubicBezTo>
                  <a:pt x="1039451" y="366088"/>
                  <a:pt x="1027926" y="368643"/>
                  <a:pt x="1017431" y="373487"/>
                </a:cubicBezTo>
                <a:cubicBezTo>
                  <a:pt x="999999" y="381532"/>
                  <a:pt x="983741" y="392115"/>
                  <a:pt x="965915" y="399245"/>
                </a:cubicBezTo>
                <a:cubicBezTo>
                  <a:pt x="951406" y="405049"/>
                  <a:pt x="935289" y="406174"/>
                  <a:pt x="920839" y="412124"/>
                </a:cubicBezTo>
                <a:cubicBezTo>
                  <a:pt x="866870" y="434347"/>
                  <a:pt x="849621" y="450953"/>
                  <a:pt x="798490" y="476518"/>
                </a:cubicBezTo>
                <a:cubicBezTo>
                  <a:pt x="783869" y="483829"/>
                  <a:pt x="768187" y="488838"/>
                  <a:pt x="753414" y="495836"/>
                </a:cubicBezTo>
                <a:cubicBezTo>
                  <a:pt x="727388" y="508164"/>
                  <a:pt x="701899" y="521594"/>
                  <a:pt x="676141" y="534473"/>
                </a:cubicBezTo>
                <a:cubicBezTo>
                  <a:pt x="654676" y="545205"/>
                  <a:pt x="630945" y="552271"/>
                  <a:pt x="611746" y="566670"/>
                </a:cubicBezTo>
                <a:cubicBezTo>
                  <a:pt x="585988" y="585988"/>
                  <a:pt x="560747" y="606015"/>
                  <a:pt x="534473" y="624625"/>
                </a:cubicBezTo>
                <a:cubicBezTo>
                  <a:pt x="509211" y="642519"/>
                  <a:pt x="480832" y="656144"/>
                  <a:pt x="457200" y="676140"/>
                </a:cubicBezTo>
                <a:cubicBezTo>
                  <a:pt x="424757" y="703592"/>
                  <a:pt x="401047" y="740794"/>
                  <a:pt x="367048" y="766293"/>
                </a:cubicBezTo>
                <a:lnTo>
                  <a:pt x="315532" y="804929"/>
                </a:lnTo>
                <a:cubicBezTo>
                  <a:pt x="272985" y="868751"/>
                  <a:pt x="272373" y="867161"/>
                  <a:pt x="231820" y="940157"/>
                </a:cubicBezTo>
                <a:cubicBezTo>
                  <a:pt x="200500" y="996533"/>
                  <a:pt x="225475" y="960758"/>
                  <a:pt x="193183" y="1010991"/>
                </a:cubicBezTo>
                <a:cubicBezTo>
                  <a:pt x="180628" y="1030521"/>
                  <a:pt x="168319" y="1050254"/>
                  <a:pt x="154546" y="1068946"/>
                </a:cubicBezTo>
                <a:cubicBezTo>
                  <a:pt x="121884" y="1113273"/>
                  <a:pt x="90104" y="1142731"/>
                  <a:pt x="64394" y="1191295"/>
                </a:cubicBezTo>
                <a:cubicBezTo>
                  <a:pt x="55813" y="1207503"/>
                  <a:pt x="51180" y="1225517"/>
                  <a:pt x="45076" y="1242811"/>
                </a:cubicBezTo>
                <a:cubicBezTo>
                  <a:pt x="31793" y="1280446"/>
                  <a:pt x="22929" y="1308156"/>
                  <a:pt x="12879" y="1345842"/>
                </a:cubicBezTo>
                <a:cubicBezTo>
                  <a:pt x="8318" y="1362945"/>
                  <a:pt x="4293" y="1380185"/>
                  <a:pt x="0" y="1397357"/>
                </a:cubicBezTo>
                <a:cubicBezTo>
                  <a:pt x="4293" y="1423115"/>
                  <a:pt x="6898" y="1449212"/>
                  <a:pt x="12879" y="1474631"/>
                </a:cubicBezTo>
                <a:cubicBezTo>
                  <a:pt x="15527" y="1485883"/>
                  <a:pt x="21063" y="1496265"/>
                  <a:pt x="25758" y="1506828"/>
                </a:cubicBezTo>
                <a:cubicBezTo>
                  <a:pt x="31259" y="1519204"/>
                  <a:pt x="50617" y="1556397"/>
                  <a:pt x="57955" y="1564783"/>
                </a:cubicBezTo>
                <a:cubicBezTo>
                  <a:pt x="65022" y="1572860"/>
                  <a:pt x="74783" y="1578148"/>
                  <a:pt x="83713" y="1584101"/>
                </a:cubicBezTo>
                <a:cubicBezTo>
                  <a:pt x="94127" y="1591043"/>
                  <a:pt x="104516" y="1598240"/>
                  <a:pt x="115910" y="1603419"/>
                </a:cubicBezTo>
                <a:cubicBezTo>
                  <a:pt x="139379" y="1614087"/>
                  <a:pt x="161835" y="1618209"/>
                  <a:pt x="186744" y="1622738"/>
                </a:cubicBezTo>
                <a:cubicBezTo>
                  <a:pt x="227588" y="1630164"/>
                  <a:pt x="232123" y="1630020"/>
                  <a:pt x="276896" y="1635616"/>
                </a:cubicBezTo>
                <a:cubicBezTo>
                  <a:pt x="313386" y="1633470"/>
                  <a:pt x="350458" y="1636016"/>
                  <a:pt x="386366" y="1629177"/>
                </a:cubicBezTo>
                <a:cubicBezTo>
                  <a:pt x="396909" y="1627169"/>
                  <a:pt x="403975" y="1616844"/>
                  <a:pt x="412124" y="1609859"/>
                </a:cubicBezTo>
                <a:cubicBezTo>
                  <a:pt x="455505" y="1572675"/>
                  <a:pt x="408066" y="1606123"/>
                  <a:pt x="450761" y="1577662"/>
                </a:cubicBezTo>
                <a:cubicBezTo>
                  <a:pt x="510785" y="1487616"/>
                  <a:pt x="408633" y="1638123"/>
                  <a:pt x="482958" y="1539025"/>
                </a:cubicBezTo>
                <a:cubicBezTo>
                  <a:pt x="490468" y="1529012"/>
                  <a:pt x="495334" y="1517242"/>
                  <a:pt x="502276" y="1506828"/>
                </a:cubicBezTo>
                <a:cubicBezTo>
                  <a:pt x="508229" y="1497898"/>
                  <a:pt x="516186" y="1490340"/>
                  <a:pt x="521594" y="1481070"/>
                </a:cubicBezTo>
                <a:cubicBezTo>
                  <a:pt x="531268" y="1464487"/>
                  <a:pt x="536703" y="1445529"/>
                  <a:pt x="547352" y="1429555"/>
                </a:cubicBezTo>
                <a:cubicBezTo>
                  <a:pt x="551645" y="1423115"/>
                  <a:pt x="556391" y="1416956"/>
                  <a:pt x="560231" y="1410236"/>
                </a:cubicBezTo>
                <a:cubicBezTo>
                  <a:pt x="564994" y="1401901"/>
                  <a:pt x="568171" y="1392709"/>
                  <a:pt x="573110" y="1384478"/>
                </a:cubicBezTo>
                <a:cubicBezTo>
                  <a:pt x="581074" y="1371205"/>
                  <a:pt x="590282" y="1358721"/>
                  <a:pt x="598868" y="1345842"/>
                </a:cubicBezTo>
                <a:cubicBezTo>
                  <a:pt x="603161" y="1339403"/>
                  <a:pt x="608285" y="1333446"/>
                  <a:pt x="611746" y="1326524"/>
                </a:cubicBezTo>
                <a:cubicBezTo>
                  <a:pt x="638321" y="1273375"/>
                  <a:pt x="621224" y="1303727"/>
                  <a:pt x="682580" y="1223493"/>
                </a:cubicBezTo>
                <a:cubicBezTo>
                  <a:pt x="690929" y="1212575"/>
                  <a:pt x="696902" y="1198919"/>
                  <a:pt x="708338" y="1191295"/>
                </a:cubicBezTo>
                <a:cubicBezTo>
                  <a:pt x="795599" y="1133123"/>
                  <a:pt x="700734" y="1200013"/>
                  <a:pt x="779172" y="1133340"/>
                </a:cubicBezTo>
                <a:cubicBezTo>
                  <a:pt x="810588" y="1106636"/>
                  <a:pt x="843566" y="1081825"/>
                  <a:pt x="875763" y="1056067"/>
                </a:cubicBezTo>
                <a:cubicBezTo>
                  <a:pt x="886496" y="1047481"/>
                  <a:pt x="895668" y="1036456"/>
                  <a:pt x="907961" y="1030309"/>
                </a:cubicBezTo>
                <a:cubicBezTo>
                  <a:pt x="929426" y="1019577"/>
                  <a:pt x="952005" y="1010831"/>
                  <a:pt x="972355" y="998112"/>
                </a:cubicBezTo>
                <a:cubicBezTo>
                  <a:pt x="999512" y="981139"/>
                  <a:pt x="1075130" y="931613"/>
                  <a:pt x="1101144" y="927278"/>
                </a:cubicBezTo>
                <a:lnTo>
                  <a:pt x="1139780" y="920839"/>
                </a:lnTo>
                <a:cubicBezTo>
                  <a:pt x="1163527" y="910662"/>
                  <a:pt x="1197423" y="894658"/>
                  <a:pt x="1223493" y="888642"/>
                </a:cubicBezTo>
                <a:cubicBezTo>
                  <a:pt x="1238282" y="885229"/>
                  <a:pt x="1253544" y="884349"/>
                  <a:pt x="1268569" y="882202"/>
                </a:cubicBezTo>
                <a:cubicBezTo>
                  <a:pt x="1279301" y="877909"/>
                  <a:pt x="1289694" y="872645"/>
                  <a:pt x="1300766" y="869324"/>
                </a:cubicBezTo>
                <a:cubicBezTo>
                  <a:pt x="1311249" y="866179"/>
                  <a:pt x="1322261" y="865177"/>
                  <a:pt x="1332963" y="862884"/>
                </a:cubicBezTo>
                <a:cubicBezTo>
                  <a:pt x="1382364" y="852298"/>
                  <a:pt x="1432679" y="845204"/>
                  <a:pt x="1481070" y="830687"/>
                </a:cubicBezTo>
                <a:cubicBezTo>
                  <a:pt x="1602625" y="794222"/>
                  <a:pt x="1489763" y="823873"/>
                  <a:pt x="1603420" y="804929"/>
                </a:cubicBezTo>
                <a:cubicBezTo>
                  <a:pt x="1757255" y="779289"/>
                  <a:pt x="1566170" y="802628"/>
                  <a:pt x="1719330" y="785611"/>
                </a:cubicBezTo>
                <a:cubicBezTo>
                  <a:pt x="1783885" y="769472"/>
                  <a:pt x="1844335" y="753172"/>
                  <a:pt x="1912513" y="746974"/>
                </a:cubicBezTo>
                <a:lnTo>
                  <a:pt x="1983346" y="740535"/>
                </a:lnTo>
                <a:cubicBezTo>
                  <a:pt x="2160932" y="701071"/>
                  <a:pt x="1939853" y="751408"/>
                  <a:pt x="2086377" y="714777"/>
                </a:cubicBezTo>
                <a:cubicBezTo>
                  <a:pt x="2105576" y="709977"/>
                  <a:pt x="2125358" y="707520"/>
                  <a:pt x="2144332" y="701898"/>
                </a:cubicBezTo>
                <a:cubicBezTo>
                  <a:pt x="2183381" y="690328"/>
                  <a:pt x="2220951" y="673978"/>
                  <a:pt x="2260242" y="663262"/>
                </a:cubicBezTo>
                <a:cubicBezTo>
                  <a:pt x="2397437" y="625844"/>
                  <a:pt x="2266198" y="663422"/>
                  <a:pt x="2459865" y="598867"/>
                </a:cubicBezTo>
                <a:cubicBezTo>
                  <a:pt x="2497104" y="586454"/>
                  <a:pt x="2534891" y="579913"/>
                  <a:pt x="2569335" y="560231"/>
                </a:cubicBezTo>
                <a:cubicBezTo>
                  <a:pt x="2765794" y="447969"/>
                  <a:pt x="2601138" y="531450"/>
                  <a:pt x="2685245" y="489397"/>
                </a:cubicBezTo>
                <a:cubicBezTo>
                  <a:pt x="2691684" y="480811"/>
                  <a:pt x="2699763" y="473238"/>
                  <a:pt x="2704563" y="463639"/>
                </a:cubicBezTo>
                <a:cubicBezTo>
                  <a:pt x="2716365" y="440035"/>
                  <a:pt x="2720217" y="412022"/>
                  <a:pt x="2723882" y="386366"/>
                </a:cubicBezTo>
                <a:cubicBezTo>
                  <a:pt x="2726329" y="369234"/>
                  <a:pt x="2728175" y="352022"/>
                  <a:pt x="2730321" y="334850"/>
                </a:cubicBezTo>
                <a:cubicBezTo>
                  <a:pt x="2721205" y="152524"/>
                  <a:pt x="2737045" y="263476"/>
                  <a:pt x="2704563" y="141667"/>
                </a:cubicBezTo>
                <a:cubicBezTo>
                  <a:pt x="2701743" y="131092"/>
                  <a:pt x="2703755" y="118855"/>
                  <a:pt x="2698124" y="109470"/>
                </a:cubicBezTo>
                <a:cubicBezTo>
                  <a:pt x="2690286" y="96407"/>
                  <a:pt x="2659803" y="67666"/>
                  <a:pt x="2640169" y="64394"/>
                </a:cubicBezTo>
                <a:cubicBezTo>
                  <a:pt x="2623231" y="61571"/>
                  <a:pt x="2611191" y="77272"/>
                  <a:pt x="2588653" y="70833"/>
                </a:cubicBezTo>
                <a:close/>
              </a:path>
            </a:pathLst>
          </a:custGeom>
          <a:noFill/>
          <a:ln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4729B76-8399-4318-B852-8D1E99C24948}"/>
              </a:ext>
            </a:extLst>
          </p:cNvPr>
          <p:cNvSpPr/>
          <p:nvPr/>
        </p:nvSpPr>
        <p:spPr>
          <a:xfrm>
            <a:off x="7008889" y="2841224"/>
            <a:ext cx="2722371" cy="1661375"/>
          </a:xfrm>
          <a:custGeom>
            <a:avLst/>
            <a:gdLst>
              <a:gd name="connsiteX0" fmla="*/ 2601533 w 2722371"/>
              <a:gd name="connsiteY0" fmla="*/ 38637 h 1661375"/>
              <a:gd name="connsiteX1" fmla="*/ 2459865 w 2722371"/>
              <a:gd name="connsiteY1" fmla="*/ 12879 h 1661375"/>
              <a:gd name="connsiteX2" fmla="*/ 2343955 w 2722371"/>
              <a:gd name="connsiteY2" fmla="*/ 0 h 1661375"/>
              <a:gd name="connsiteX3" fmla="*/ 2228045 w 2722371"/>
              <a:gd name="connsiteY3" fmla="*/ 6440 h 1661375"/>
              <a:gd name="connsiteX4" fmla="*/ 2086378 w 2722371"/>
              <a:gd name="connsiteY4" fmla="*/ 12879 h 1661375"/>
              <a:gd name="connsiteX5" fmla="*/ 2041302 w 2722371"/>
              <a:gd name="connsiteY5" fmla="*/ 32198 h 1661375"/>
              <a:gd name="connsiteX6" fmla="*/ 1938271 w 2722371"/>
              <a:gd name="connsiteY6" fmla="*/ 57955 h 1661375"/>
              <a:gd name="connsiteX7" fmla="*/ 1841679 w 2722371"/>
              <a:gd name="connsiteY7" fmla="*/ 83713 h 1661375"/>
              <a:gd name="connsiteX8" fmla="*/ 1790164 w 2722371"/>
              <a:gd name="connsiteY8" fmla="*/ 103031 h 1661375"/>
              <a:gd name="connsiteX9" fmla="*/ 1719330 w 2722371"/>
              <a:gd name="connsiteY9" fmla="*/ 122350 h 1661375"/>
              <a:gd name="connsiteX10" fmla="*/ 1654935 w 2722371"/>
              <a:gd name="connsiteY10" fmla="*/ 148107 h 1661375"/>
              <a:gd name="connsiteX11" fmla="*/ 1564783 w 2722371"/>
              <a:gd name="connsiteY11" fmla="*/ 173865 h 1661375"/>
              <a:gd name="connsiteX12" fmla="*/ 1526147 w 2722371"/>
              <a:gd name="connsiteY12" fmla="*/ 186744 h 1661375"/>
              <a:gd name="connsiteX13" fmla="*/ 1435995 w 2722371"/>
              <a:gd name="connsiteY13" fmla="*/ 206062 h 1661375"/>
              <a:gd name="connsiteX14" fmla="*/ 1390919 w 2722371"/>
              <a:gd name="connsiteY14" fmla="*/ 218941 h 1661375"/>
              <a:gd name="connsiteX15" fmla="*/ 1242811 w 2722371"/>
              <a:gd name="connsiteY15" fmla="*/ 270457 h 1661375"/>
              <a:gd name="connsiteX16" fmla="*/ 1184857 w 2722371"/>
              <a:gd name="connsiteY16" fmla="*/ 289775 h 1661375"/>
              <a:gd name="connsiteX17" fmla="*/ 1068947 w 2722371"/>
              <a:gd name="connsiteY17" fmla="*/ 334851 h 1661375"/>
              <a:gd name="connsiteX18" fmla="*/ 1010992 w 2722371"/>
              <a:gd name="connsiteY18" fmla="*/ 354169 h 1661375"/>
              <a:gd name="connsiteX19" fmla="*/ 953037 w 2722371"/>
              <a:gd name="connsiteY19" fmla="*/ 386367 h 1661375"/>
              <a:gd name="connsiteX20" fmla="*/ 850006 w 2722371"/>
              <a:gd name="connsiteY20" fmla="*/ 437882 h 1661375"/>
              <a:gd name="connsiteX21" fmla="*/ 798490 w 2722371"/>
              <a:gd name="connsiteY21" fmla="*/ 463640 h 1661375"/>
              <a:gd name="connsiteX22" fmla="*/ 689020 w 2722371"/>
              <a:gd name="connsiteY22" fmla="*/ 521595 h 1661375"/>
              <a:gd name="connsiteX23" fmla="*/ 592428 w 2722371"/>
              <a:gd name="connsiteY23" fmla="*/ 585989 h 1661375"/>
              <a:gd name="connsiteX24" fmla="*/ 470079 w 2722371"/>
              <a:gd name="connsiteY24" fmla="*/ 676141 h 1661375"/>
              <a:gd name="connsiteX25" fmla="*/ 379927 w 2722371"/>
              <a:gd name="connsiteY25" fmla="*/ 753415 h 1661375"/>
              <a:gd name="connsiteX26" fmla="*/ 283335 w 2722371"/>
              <a:gd name="connsiteY26" fmla="*/ 830688 h 1661375"/>
              <a:gd name="connsiteX27" fmla="*/ 180304 w 2722371"/>
              <a:gd name="connsiteY27" fmla="*/ 998113 h 1661375"/>
              <a:gd name="connsiteX28" fmla="*/ 135228 w 2722371"/>
              <a:gd name="connsiteY28" fmla="*/ 1062507 h 1661375"/>
              <a:gd name="connsiteX29" fmla="*/ 115910 w 2722371"/>
              <a:gd name="connsiteY29" fmla="*/ 1094705 h 1661375"/>
              <a:gd name="connsiteX30" fmla="*/ 96592 w 2722371"/>
              <a:gd name="connsiteY30" fmla="*/ 1133341 h 1661375"/>
              <a:gd name="connsiteX31" fmla="*/ 45076 w 2722371"/>
              <a:gd name="connsiteY31" fmla="*/ 1204175 h 1661375"/>
              <a:gd name="connsiteX32" fmla="*/ 38637 w 2722371"/>
              <a:gd name="connsiteY32" fmla="*/ 1236372 h 1661375"/>
              <a:gd name="connsiteX33" fmla="*/ 25758 w 2722371"/>
              <a:gd name="connsiteY33" fmla="*/ 1268569 h 1661375"/>
              <a:gd name="connsiteX34" fmla="*/ 12879 w 2722371"/>
              <a:gd name="connsiteY34" fmla="*/ 1307206 h 1661375"/>
              <a:gd name="connsiteX35" fmla="*/ 0 w 2722371"/>
              <a:gd name="connsiteY35" fmla="*/ 1378040 h 1661375"/>
              <a:gd name="connsiteX36" fmla="*/ 6440 w 2722371"/>
              <a:gd name="connsiteY36" fmla="*/ 1429555 h 1661375"/>
              <a:gd name="connsiteX37" fmla="*/ 32197 w 2722371"/>
              <a:gd name="connsiteY37" fmla="*/ 1493950 h 1661375"/>
              <a:gd name="connsiteX38" fmla="*/ 45076 w 2722371"/>
              <a:gd name="connsiteY38" fmla="*/ 1513268 h 1661375"/>
              <a:gd name="connsiteX39" fmla="*/ 70834 w 2722371"/>
              <a:gd name="connsiteY39" fmla="*/ 1564784 h 1661375"/>
              <a:gd name="connsiteX40" fmla="*/ 109471 w 2722371"/>
              <a:gd name="connsiteY40" fmla="*/ 1603420 h 1661375"/>
              <a:gd name="connsiteX41" fmla="*/ 251138 w 2722371"/>
              <a:gd name="connsiteY41" fmla="*/ 1635617 h 1661375"/>
              <a:gd name="connsiteX42" fmla="*/ 302654 w 2722371"/>
              <a:gd name="connsiteY42" fmla="*/ 1642057 h 1661375"/>
              <a:gd name="connsiteX43" fmla="*/ 618186 w 2722371"/>
              <a:gd name="connsiteY43" fmla="*/ 1648496 h 1661375"/>
              <a:gd name="connsiteX44" fmla="*/ 1068947 w 2722371"/>
              <a:gd name="connsiteY44" fmla="*/ 1661375 h 1661375"/>
              <a:gd name="connsiteX45" fmla="*/ 1435995 w 2722371"/>
              <a:gd name="connsiteY45" fmla="*/ 1654936 h 1661375"/>
              <a:gd name="connsiteX46" fmla="*/ 1493950 w 2722371"/>
              <a:gd name="connsiteY46" fmla="*/ 1609860 h 1661375"/>
              <a:gd name="connsiteX47" fmla="*/ 1519707 w 2722371"/>
              <a:gd name="connsiteY47" fmla="*/ 1571223 h 1661375"/>
              <a:gd name="connsiteX48" fmla="*/ 1545465 w 2722371"/>
              <a:gd name="connsiteY48" fmla="*/ 1410237 h 1661375"/>
              <a:gd name="connsiteX49" fmla="*/ 1558344 w 2722371"/>
              <a:gd name="connsiteY49" fmla="*/ 920840 h 1661375"/>
              <a:gd name="connsiteX50" fmla="*/ 1571223 w 2722371"/>
              <a:gd name="connsiteY50" fmla="*/ 882203 h 1661375"/>
              <a:gd name="connsiteX51" fmla="*/ 1635617 w 2722371"/>
              <a:gd name="connsiteY51" fmla="*/ 804930 h 1661375"/>
              <a:gd name="connsiteX52" fmla="*/ 1667814 w 2722371"/>
              <a:gd name="connsiteY52" fmla="*/ 779172 h 1661375"/>
              <a:gd name="connsiteX53" fmla="*/ 1712890 w 2722371"/>
              <a:gd name="connsiteY53" fmla="*/ 759854 h 1661375"/>
              <a:gd name="connsiteX54" fmla="*/ 1764406 w 2722371"/>
              <a:gd name="connsiteY54" fmla="*/ 727657 h 1661375"/>
              <a:gd name="connsiteX55" fmla="*/ 1828800 w 2722371"/>
              <a:gd name="connsiteY55" fmla="*/ 708338 h 1661375"/>
              <a:gd name="connsiteX56" fmla="*/ 1925392 w 2722371"/>
              <a:gd name="connsiteY56" fmla="*/ 682581 h 1661375"/>
              <a:gd name="connsiteX57" fmla="*/ 2047741 w 2722371"/>
              <a:gd name="connsiteY57" fmla="*/ 650384 h 1661375"/>
              <a:gd name="connsiteX58" fmla="*/ 2125014 w 2722371"/>
              <a:gd name="connsiteY58" fmla="*/ 631065 h 1661375"/>
              <a:gd name="connsiteX59" fmla="*/ 2318197 w 2722371"/>
              <a:gd name="connsiteY59" fmla="*/ 598868 h 1661375"/>
              <a:gd name="connsiteX60" fmla="*/ 2401910 w 2722371"/>
              <a:gd name="connsiteY60" fmla="*/ 573110 h 1661375"/>
              <a:gd name="connsiteX61" fmla="*/ 2459865 w 2722371"/>
              <a:gd name="connsiteY61" fmla="*/ 560231 h 1661375"/>
              <a:gd name="connsiteX62" fmla="*/ 2504941 w 2722371"/>
              <a:gd name="connsiteY62" fmla="*/ 534474 h 1661375"/>
              <a:gd name="connsiteX63" fmla="*/ 2543578 w 2722371"/>
              <a:gd name="connsiteY63" fmla="*/ 515155 h 1661375"/>
              <a:gd name="connsiteX64" fmla="*/ 2575775 w 2722371"/>
              <a:gd name="connsiteY64" fmla="*/ 495837 h 1661375"/>
              <a:gd name="connsiteX65" fmla="*/ 2665927 w 2722371"/>
              <a:gd name="connsiteY65" fmla="*/ 437882 h 1661375"/>
              <a:gd name="connsiteX66" fmla="*/ 2685245 w 2722371"/>
              <a:gd name="connsiteY66" fmla="*/ 425003 h 1661375"/>
              <a:gd name="connsiteX67" fmla="*/ 2704564 w 2722371"/>
              <a:gd name="connsiteY67" fmla="*/ 399246 h 1661375"/>
              <a:gd name="connsiteX68" fmla="*/ 2711003 w 2722371"/>
              <a:gd name="connsiteY68" fmla="*/ 354169 h 1661375"/>
              <a:gd name="connsiteX69" fmla="*/ 2672366 w 2722371"/>
              <a:gd name="connsiteY69" fmla="*/ 109471 h 1661375"/>
              <a:gd name="connsiteX70" fmla="*/ 2653048 w 2722371"/>
              <a:gd name="connsiteY70" fmla="*/ 103031 h 1661375"/>
              <a:gd name="connsiteX71" fmla="*/ 2601533 w 2722371"/>
              <a:gd name="connsiteY71" fmla="*/ 38637 h 166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722371" h="1661375">
                <a:moveTo>
                  <a:pt x="2601533" y="38637"/>
                </a:moveTo>
                <a:cubicBezTo>
                  <a:pt x="2554310" y="30051"/>
                  <a:pt x="2507624" y="17655"/>
                  <a:pt x="2459865" y="12879"/>
                </a:cubicBezTo>
                <a:cubicBezTo>
                  <a:pt x="2378251" y="4718"/>
                  <a:pt x="2416876" y="9116"/>
                  <a:pt x="2343955" y="0"/>
                </a:cubicBezTo>
                <a:lnTo>
                  <a:pt x="2228045" y="6440"/>
                </a:lnTo>
                <a:cubicBezTo>
                  <a:pt x="2180833" y="8801"/>
                  <a:pt x="2133206" y="6420"/>
                  <a:pt x="2086378" y="12879"/>
                </a:cubicBezTo>
                <a:cubicBezTo>
                  <a:pt x="2070184" y="15113"/>
                  <a:pt x="2056697" y="26700"/>
                  <a:pt x="2041302" y="32198"/>
                </a:cubicBezTo>
                <a:cubicBezTo>
                  <a:pt x="2011132" y="42973"/>
                  <a:pt x="1968506" y="51237"/>
                  <a:pt x="1938271" y="57955"/>
                </a:cubicBezTo>
                <a:cubicBezTo>
                  <a:pt x="1857135" y="98524"/>
                  <a:pt x="1947846" y="58733"/>
                  <a:pt x="1841679" y="83713"/>
                </a:cubicBezTo>
                <a:cubicBezTo>
                  <a:pt x="1823827" y="87913"/>
                  <a:pt x="1807652" y="97508"/>
                  <a:pt x="1790164" y="103031"/>
                </a:cubicBezTo>
                <a:cubicBezTo>
                  <a:pt x="1766826" y="110401"/>
                  <a:pt x="1742548" y="114611"/>
                  <a:pt x="1719330" y="122350"/>
                </a:cubicBezTo>
                <a:cubicBezTo>
                  <a:pt x="1697398" y="129661"/>
                  <a:pt x="1676867" y="140796"/>
                  <a:pt x="1654935" y="148107"/>
                </a:cubicBezTo>
                <a:cubicBezTo>
                  <a:pt x="1625286" y="157990"/>
                  <a:pt x="1594432" y="163982"/>
                  <a:pt x="1564783" y="173865"/>
                </a:cubicBezTo>
                <a:cubicBezTo>
                  <a:pt x="1551904" y="178158"/>
                  <a:pt x="1539150" y="182843"/>
                  <a:pt x="1526147" y="186744"/>
                </a:cubicBezTo>
                <a:cubicBezTo>
                  <a:pt x="1499338" y="194787"/>
                  <a:pt x="1459144" y="200615"/>
                  <a:pt x="1435995" y="206062"/>
                </a:cubicBezTo>
                <a:cubicBezTo>
                  <a:pt x="1420784" y="209641"/>
                  <a:pt x="1405744" y="213999"/>
                  <a:pt x="1390919" y="218941"/>
                </a:cubicBezTo>
                <a:cubicBezTo>
                  <a:pt x="1341331" y="235470"/>
                  <a:pt x="1292243" y="253465"/>
                  <a:pt x="1242811" y="270457"/>
                </a:cubicBezTo>
                <a:cubicBezTo>
                  <a:pt x="1223554" y="277077"/>
                  <a:pt x="1203835" y="282395"/>
                  <a:pt x="1184857" y="289775"/>
                </a:cubicBezTo>
                <a:cubicBezTo>
                  <a:pt x="1146220" y="304800"/>
                  <a:pt x="1108275" y="321742"/>
                  <a:pt x="1068947" y="334851"/>
                </a:cubicBezTo>
                <a:cubicBezTo>
                  <a:pt x="1049629" y="341290"/>
                  <a:pt x="1029600" y="345899"/>
                  <a:pt x="1010992" y="354169"/>
                </a:cubicBezTo>
                <a:cubicBezTo>
                  <a:pt x="990797" y="363145"/>
                  <a:pt x="972644" y="376171"/>
                  <a:pt x="953037" y="386367"/>
                </a:cubicBezTo>
                <a:cubicBezTo>
                  <a:pt x="918970" y="404082"/>
                  <a:pt x="884350" y="420710"/>
                  <a:pt x="850006" y="437882"/>
                </a:cubicBezTo>
                <a:cubicBezTo>
                  <a:pt x="832834" y="446468"/>
                  <a:pt x="815458" y="454657"/>
                  <a:pt x="798490" y="463640"/>
                </a:cubicBezTo>
                <a:cubicBezTo>
                  <a:pt x="762000" y="482958"/>
                  <a:pt x="722051" y="496822"/>
                  <a:pt x="689020" y="521595"/>
                </a:cubicBezTo>
                <a:cubicBezTo>
                  <a:pt x="533306" y="638377"/>
                  <a:pt x="728986" y="494949"/>
                  <a:pt x="592428" y="585989"/>
                </a:cubicBezTo>
                <a:cubicBezTo>
                  <a:pt x="589598" y="587875"/>
                  <a:pt x="482191" y="665759"/>
                  <a:pt x="470079" y="676141"/>
                </a:cubicBezTo>
                <a:cubicBezTo>
                  <a:pt x="440028" y="701899"/>
                  <a:pt x="412134" y="730410"/>
                  <a:pt x="379927" y="753415"/>
                </a:cubicBezTo>
                <a:cubicBezTo>
                  <a:pt x="353719" y="772135"/>
                  <a:pt x="302487" y="806496"/>
                  <a:pt x="283335" y="830688"/>
                </a:cubicBezTo>
                <a:cubicBezTo>
                  <a:pt x="223824" y="905859"/>
                  <a:pt x="221748" y="929039"/>
                  <a:pt x="180304" y="998113"/>
                </a:cubicBezTo>
                <a:cubicBezTo>
                  <a:pt x="139020" y="1066920"/>
                  <a:pt x="170473" y="1009640"/>
                  <a:pt x="135228" y="1062507"/>
                </a:cubicBezTo>
                <a:cubicBezTo>
                  <a:pt x="128285" y="1072921"/>
                  <a:pt x="121903" y="1083717"/>
                  <a:pt x="115910" y="1094705"/>
                </a:cubicBezTo>
                <a:cubicBezTo>
                  <a:pt x="109015" y="1107346"/>
                  <a:pt x="104579" y="1121360"/>
                  <a:pt x="96592" y="1133341"/>
                </a:cubicBezTo>
                <a:cubicBezTo>
                  <a:pt x="-16027" y="1302270"/>
                  <a:pt x="127080" y="1067508"/>
                  <a:pt x="45076" y="1204175"/>
                </a:cubicBezTo>
                <a:cubicBezTo>
                  <a:pt x="42930" y="1214907"/>
                  <a:pt x="41782" y="1225889"/>
                  <a:pt x="38637" y="1236372"/>
                </a:cubicBezTo>
                <a:cubicBezTo>
                  <a:pt x="35316" y="1247444"/>
                  <a:pt x="29708" y="1257706"/>
                  <a:pt x="25758" y="1268569"/>
                </a:cubicBezTo>
                <a:cubicBezTo>
                  <a:pt x="21119" y="1281327"/>
                  <a:pt x="16451" y="1294109"/>
                  <a:pt x="12879" y="1307206"/>
                </a:cubicBezTo>
                <a:cubicBezTo>
                  <a:pt x="9024" y="1321341"/>
                  <a:pt x="2102" y="1365428"/>
                  <a:pt x="0" y="1378040"/>
                </a:cubicBezTo>
                <a:cubicBezTo>
                  <a:pt x="2147" y="1395212"/>
                  <a:pt x="2814" y="1412634"/>
                  <a:pt x="6440" y="1429555"/>
                </a:cubicBezTo>
                <a:cubicBezTo>
                  <a:pt x="10963" y="1450660"/>
                  <a:pt x="21303" y="1474886"/>
                  <a:pt x="32197" y="1493950"/>
                </a:cubicBezTo>
                <a:cubicBezTo>
                  <a:pt x="36037" y="1500670"/>
                  <a:pt x="40783" y="1506829"/>
                  <a:pt x="45076" y="1513268"/>
                </a:cubicBezTo>
                <a:cubicBezTo>
                  <a:pt x="52556" y="1543188"/>
                  <a:pt x="48101" y="1539525"/>
                  <a:pt x="70834" y="1564784"/>
                </a:cubicBezTo>
                <a:cubicBezTo>
                  <a:pt x="83018" y="1578322"/>
                  <a:pt x="92560" y="1596656"/>
                  <a:pt x="109471" y="1603420"/>
                </a:cubicBezTo>
                <a:cubicBezTo>
                  <a:pt x="173485" y="1629026"/>
                  <a:pt x="138577" y="1617607"/>
                  <a:pt x="251138" y="1635617"/>
                </a:cubicBezTo>
                <a:cubicBezTo>
                  <a:pt x="268226" y="1638351"/>
                  <a:pt x="285359" y="1641450"/>
                  <a:pt x="302654" y="1642057"/>
                </a:cubicBezTo>
                <a:cubicBezTo>
                  <a:pt x="407789" y="1645746"/>
                  <a:pt x="513009" y="1646350"/>
                  <a:pt x="618186" y="1648496"/>
                </a:cubicBezTo>
                <a:cubicBezTo>
                  <a:pt x="795743" y="1657375"/>
                  <a:pt x="849957" y="1661375"/>
                  <a:pt x="1068947" y="1661375"/>
                </a:cubicBezTo>
                <a:cubicBezTo>
                  <a:pt x="1191315" y="1661375"/>
                  <a:pt x="1313646" y="1657082"/>
                  <a:pt x="1435995" y="1654936"/>
                </a:cubicBezTo>
                <a:cubicBezTo>
                  <a:pt x="1455313" y="1639911"/>
                  <a:pt x="1488015" y="1633603"/>
                  <a:pt x="1493950" y="1609860"/>
                </a:cubicBezTo>
                <a:cubicBezTo>
                  <a:pt x="1502266" y="1576594"/>
                  <a:pt x="1493025" y="1589011"/>
                  <a:pt x="1519707" y="1571223"/>
                </a:cubicBezTo>
                <a:cubicBezTo>
                  <a:pt x="1551029" y="1508578"/>
                  <a:pt x="1540197" y="1537978"/>
                  <a:pt x="1545465" y="1410237"/>
                </a:cubicBezTo>
                <a:cubicBezTo>
                  <a:pt x="1552189" y="1247187"/>
                  <a:pt x="1550393" y="1083835"/>
                  <a:pt x="1558344" y="920840"/>
                </a:cubicBezTo>
                <a:cubicBezTo>
                  <a:pt x="1559005" y="907280"/>
                  <a:pt x="1565605" y="894562"/>
                  <a:pt x="1571223" y="882203"/>
                </a:cubicBezTo>
                <a:cubicBezTo>
                  <a:pt x="1586840" y="847846"/>
                  <a:pt x="1606536" y="831588"/>
                  <a:pt x="1635617" y="804930"/>
                </a:cubicBezTo>
                <a:cubicBezTo>
                  <a:pt x="1645749" y="795643"/>
                  <a:pt x="1655942" y="786097"/>
                  <a:pt x="1667814" y="779172"/>
                </a:cubicBezTo>
                <a:cubicBezTo>
                  <a:pt x="1681934" y="770935"/>
                  <a:pt x="1698466" y="767547"/>
                  <a:pt x="1712890" y="759854"/>
                </a:cubicBezTo>
                <a:cubicBezTo>
                  <a:pt x="1730758" y="750325"/>
                  <a:pt x="1745901" y="735881"/>
                  <a:pt x="1764406" y="727657"/>
                </a:cubicBezTo>
                <a:cubicBezTo>
                  <a:pt x="1784884" y="718555"/>
                  <a:pt x="1807540" y="715425"/>
                  <a:pt x="1828800" y="708338"/>
                </a:cubicBezTo>
                <a:cubicBezTo>
                  <a:pt x="1937380" y="672145"/>
                  <a:pt x="1743501" y="726486"/>
                  <a:pt x="1925392" y="682581"/>
                </a:cubicBezTo>
                <a:cubicBezTo>
                  <a:pt x="1966386" y="672686"/>
                  <a:pt x="2006907" y="660922"/>
                  <a:pt x="2047741" y="650384"/>
                </a:cubicBezTo>
                <a:cubicBezTo>
                  <a:pt x="2073449" y="643750"/>
                  <a:pt x="2098979" y="636272"/>
                  <a:pt x="2125014" y="631065"/>
                </a:cubicBezTo>
                <a:cubicBezTo>
                  <a:pt x="2253457" y="605377"/>
                  <a:pt x="2189059" y="616087"/>
                  <a:pt x="2318197" y="598868"/>
                </a:cubicBezTo>
                <a:cubicBezTo>
                  <a:pt x="2346101" y="590282"/>
                  <a:pt x="2373743" y="580792"/>
                  <a:pt x="2401910" y="573110"/>
                </a:cubicBezTo>
                <a:cubicBezTo>
                  <a:pt x="2421002" y="567903"/>
                  <a:pt x="2441335" y="567179"/>
                  <a:pt x="2459865" y="560231"/>
                </a:cubicBezTo>
                <a:cubicBezTo>
                  <a:pt x="2476069" y="554155"/>
                  <a:pt x="2489704" y="542678"/>
                  <a:pt x="2504941" y="534474"/>
                </a:cubicBezTo>
                <a:cubicBezTo>
                  <a:pt x="2517619" y="527647"/>
                  <a:pt x="2530937" y="522050"/>
                  <a:pt x="2543578" y="515155"/>
                </a:cubicBezTo>
                <a:cubicBezTo>
                  <a:pt x="2554566" y="509162"/>
                  <a:pt x="2564787" y="501830"/>
                  <a:pt x="2575775" y="495837"/>
                </a:cubicBezTo>
                <a:cubicBezTo>
                  <a:pt x="2684353" y="436613"/>
                  <a:pt x="2527247" y="530338"/>
                  <a:pt x="2665927" y="437882"/>
                </a:cubicBezTo>
                <a:cubicBezTo>
                  <a:pt x="2672366" y="433589"/>
                  <a:pt x="2679773" y="430475"/>
                  <a:pt x="2685245" y="425003"/>
                </a:cubicBezTo>
                <a:cubicBezTo>
                  <a:pt x="2692834" y="417414"/>
                  <a:pt x="2698124" y="407832"/>
                  <a:pt x="2704564" y="399246"/>
                </a:cubicBezTo>
                <a:cubicBezTo>
                  <a:pt x="2706710" y="384220"/>
                  <a:pt x="2711364" y="369343"/>
                  <a:pt x="2711003" y="354169"/>
                </a:cubicBezTo>
                <a:cubicBezTo>
                  <a:pt x="2708087" y="231724"/>
                  <a:pt x="2756816" y="157728"/>
                  <a:pt x="2672366" y="109471"/>
                </a:cubicBezTo>
                <a:cubicBezTo>
                  <a:pt x="2666473" y="106103"/>
                  <a:pt x="2659487" y="105178"/>
                  <a:pt x="2653048" y="103031"/>
                </a:cubicBezTo>
                <a:lnTo>
                  <a:pt x="2601533" y="38637"/>
                </a:lnTo>
                <a:close/>
              </a:path>
            </a:pathLst>
          </a:custGeom>
          <a:noFill/>
          <a:ln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405325F2-502F-4682-BDDF-7B6B4EA69C59}"/>
              </a:ext>
            </a:extLst>
          </p:cNvPr>
          <p:cNvSpPr/>
          <p:nvPr/>
        </p:nvSpPr>
        <p:spPr>
          <a:xfrm>
            <a:off x="7036600" y="2841224"/>
            <a:ext cx="3611260" cy="1680693"/>
          </a:xfrm>
          <a:custGeom>
            <a:avLst/>
            <a:gdLst>
              <a:gd name="connsiteX0" fmla="*/ 3610571 w 3611260"/>
              <a:gd name="connsiteY0" fmla="*/ 495837 h 1680693"/>
              <a:gd name="connsiteX1" fmla="*/ 3604131 w 3611260"/>
              <a:gd name="connsiteY1" fmla="*/ 656823 h 1680693"/>
              <a:gd name="connsiteX2" fmla="*/ 3578374 w 3611260"/>
              <a:gd name="connsiteY2" fmla="*/ 701899 h 1680693"/>
              <a:gd name="connsiteX3" fmla="*/ 3559055 w 3611260"/>
              <a:gd name="connsiteY3" fmla="*/ 734096 h 1680693"/>
              <a:gd name="connsiteX4" fmla="*/ 3552616 w 3611260"/>
              <a:gd name="connsiteY4" fmla="*/ 753415 h 1680693"/>
              <a:gd name="connsiteX5" fmla="*/ 3468903 w 3611260"/>
              <a:gd name="connsiteY5" fmla="*/ 817809 h 1680693"/>
              <a:gd name="connsiteX6" fmla="*/ 3443146 w 3611260"/>
              <a:gd name="connsiteY6" fmla="*/ 843567 h 1680693"/>
              <a:gd name="connsiteX7" fmla="*/ 3378751 w 3611260"/>
              <a:gd name="connsiteY7" fmla="*/ 869324 h 1680693"/>
              <a:gd name="connsiteX8" fmla="*/ 3275720 w 3611260"/>
              <a:gd name="connsiteY8" fmla="*/ 914400 h 1680693"/>
              <a:gd name="connsiteX9" fmla="*/ 3146931 w 3611260"/>
              <a:gd name="connsiteY9" fmla="*/ 959477 h 1680693"/>
              <a:gd name="connsiteX10" fmla="*/ 3101855 w 3611260"/>
              <a:gd name="connsiteY10" fmla="*/ 965916 h 1680693"/>
              <a:gd name="connsiteX11" fmla="*/ 3043900 w 3611260"/>
              <a:gd name="connsiteY11" fmla="*/ 985234 h 1680693"/>
              <a:gd name="connsiteX12" fmla="*/ 2966627 w 3611260"/>
              <a:gd name="connsiteY12" fmla="*/ 1004553 h 1680693"/>
              <a:gd name="connsiteX13" fmla="*/ 2831399 w 3611260"/>
              <a:gd name="connsiteY13" fmla="*/ 1043189 h 1680693"/>
              <a:gd name="connsiteX14" fmla="*/ 2702610 w 3611260"/>
              <a:gd name="connsiteY14" fmla="*/ 1101144 h 1680693"/>
              <a:gd name="connsiteX15" fmla="*/ 2612458 w 3611260"/>
              <a:gd name="connsiteY15" fmla="*/ 1165538 h 1680693"/>
              <a:gd name="connsiteX16" fmla="*/ 2535185 w 3611260"/>
              <a:gd name="connsiteY16" fmla="*/ 1249251 h 1680693"/>
              <a:gd name="connsiteX17" fmla="*/ 2496548 w 3611260"/>
              <a:gd name="connsiteY17" fmla="*/ 1332964 h 1680693"/>
              <a:gd name="connsiteX18" fmla="*/ 2470791 w 3611260"/>
              <a:gd name="connsiteY18" fmla="*/ 1403798 h 1680693"/>
              <a:gd name="connsiteX19" fmla="*/ 2464351 w 3611260"/>
              <a:gd name="connsiteY19" fmla="*/ 1442434 h 1680693"/>
              <a:gd name="connsiteX20" fmla="*/ 2445033 w 3611260"/>
              <a:gd name="connsiteY20" fmla="*/ 1506829 h 1680693"/>
              <a:gd name="connsiteX21" fmla="*/ 2438593 w 3611260"/>
              <a:gd name="connsiteY21" fmla="*/ 1532586 h 1680693"/>
              <a:gd name="connsiteX22" fmla="*/ 2419275 w 3611260"/>
              <a:gd name="connsiteY22" fmla="*/ 1551905 h 1680693"/>
              <a:gd name="connsiteX23" fmla="*/ 2399957 w 3611260"/>
              <a:gd name="connsiteY23" fmla="*/ 1584102 h 1680693"/>
              <a:gd name="connsiteX24" fmla="*/ 2342002 w 3611260"/>
              <a:gd name="connsiteY24" fmla="*/ 1648496 h 1680693"/>
              <a:gd name="connsiteX25" fmla="*/ 2232531 w 3611260"/>
              <a:gd name="connsiteY25" fmla="*/ 1674254 h 1680693"/>
              <a:gd name="connsiteX26" fmla="*/ 1388965 w 3611260"/>
              <a:gd name="connsiteY26" fmla="*/ 1680693 h 1680693"/>
              <a:gd name="connsiteX27" fmla="*/ 616233 w 3611260"/>
              <a:gd name="connsiteY27" fmla="*/ 1674254 h 1680693"/>
              <a:gd name="connsiteX28" fmla="*/ 287822 w 3611260"/>
              <a:gd name="connsiteY28" fmla="*/ 1622738 h 1680693"/>
              <a:gd name="connsiteX29" fmla="*/ 236306 w 3611260"/>
              <a:gd name="connsiteY29" fmla="*/ 1609860 h 1680693"/>
              <a:gd name="connsiteX30" fmla="*/ 152593 w 3611260"/>
              <a:gd name="connsiteY30" fmla="*/ 1564784 h 1680693"/>
              <a:gd name="connsiteX31" fmla="*/ 113957 w 3611260"/>
              <a:gd name="connsiteY31" fmla="*/ 1545465 h 1680693"/>
              <a:gd name="connsiteX32" fmla="*/ 56002 w 3611260"/>
              <a:gd name="connsiteY32" fmla="*/ 1481071 h 1680693"/>
              <a:gd name="connsiteX33" fmla="*/ 17365 w 3611260"/>
              <a:gd name="connsiteY33" fmla="*/ 1429555 h 1680693"/>
              <a:gd name="connsiteX34" fmla="*/ 17365 w 3611260"/>
              <a:gd name="connsiteY34" fmla="*/ 1133341 h 1680693"/>
              <a:gd name="connsiteX35" fmla="*/ 62441 w 3611260"/>
              <a:gd name="connsiteY35" fmla="*/ 1049629 h 1680693"/>
              <a:gd name="connsiteX36" fmla="*/ 113957 w 3611260"/>
              <a:gd name="connsiteY36" fmla="*/ 959477 h 1680693"/>
              <a:gd name="connsiteX37" fmla="*/ 197669 w 3611260"/>
              <a:gd name="connsiteY37" fmla="*/ 862885 h 1680693"/>
              <a:gd name="connsiteX38" fmla="*/ 249185 w 3611260"/>
              <a:gd name="connsiteY38" fmla="*/ 798491 h 1680693"/>
              <a:gd name="connsiteX39" fmla="*/ 300700 w 3611260"/>
              <a:gd name="connsiteY39" fmla="*/ 734096 h 1680693"/>
              <a:gd name="connsiteX40" fmla="*/ 416610 w 3611260"/>
              <a:gd name="connsiteY40" fmla="*/ 637505 h 1680693"/>
              <a:gd name="connsiteX41" fmla="*/ 564717 w 3611260"/>
              <a:gd name="connsiteY41" fmla="*/ 547353 h 1680693"/>
              <a:gd name="connsiteX42" fmla="*/ 641991 w 3611260"/>
              <a:gd name="connsiteY42" fmla="*/ 495837 h 1680693"/>
              <a:gd name="connsiteX43" fmla="*/ 815855 w 3611260"/>
              <a:gd name="connsiteY43" fmla="*/ 405685 h 1680693"/>
              <a:gd name="connsiteX44" fmla="*/ 899568 w 3611260"/>
              <a:gd name="connsiteY44" fmla="*/ 367048 h 1680693"/>
              <a:gd name="connsiteX45" fmla="*/ 944644 w 3611260"/>
              <a:gd name="connsiteY45" fmla="*/ 334851 h 1680693"/>
              <a:gd name="connsiteX46" fmla="*/ 1073433 w 3611260"/>
              <a:gd name="connsiteY46" fmla="*/ 296215 h 1680693"/>
              <a:gd name="connsiteX47" fmla="*/ 1131388 w 3611260"/>
              <a:gd name="connsiteY47" fmla="*/ 276896 h 1680693"/>
              <a:gd name="connsiteX48" fmla="*/ 1182903 w 3611260"/>
              <a:gd name="connsiteY48" fmla="*/ 264017 h 1680693"/>
              <a:gd name="connsiteX49" fmla="*/ 1221540 w 3611260"/>
              <a:gd name="connsiteY49" fmla="*/ 251138 h 1680693"/>
              <a:gd name="connsiteX50" fmla="*/ 1266616 w 3611260"/>
              <a:gd name="connsiteY50" fmla="*/ 244699 h 1680693"/>
              <a:gd name="connsiteX51" fmla="*/ 1369647 w 3611260"/>
              <a:gd name="connsiteY51" fmla="*/ 212502 h 1680693"/>
              <a:gd name="connsiteX52" fmla="*/ 1498436 w 3611260"/>
              <a:gd name="connsiteY52" fmla="*/ 199623 h 1680693"/>
              <a:gd name="connsiteX53" fmla="*/ 1607906 w 3611260"/>
              <a:gd name="connsiteY53" fmla="*/ 167426 h 1680693"/>
              <a:gd name="connsiteX54" fmla="*/ 1672300 w 3611260"/>
              <a:gd name="connsiteY54" fmla="*/ 148107 h 1680693"/>
              <a:gd name="connsiteX55" fmla="*/ 1723816 w 3611260"/>
              <a:gd name="connsiteY55" fmla="*/ 128789 h 1680693"/>
              <a:gd name="connsiteX56" fmla="*/ 1775331 w 3611260"/>
              <a:gd name="connsiteY56" fmla="*/ 122350 h 1680693"/>
              <a:gd name="connsiteX57" fmla="*/ 1820408 w 3611260"/>
              <a:gd name="connsiteY57" fmla="*/ 103031 h 1680693"/>
              <a:gd name="connsiteX58" fmla="*/ 1884802 w 3611260"/>
              <a:gd name="connsiteY58" fmla="*/ 90153 h 1680693"/>
              <a:gd name="connsiteX59" fmla="*/ 1929878 w 3611260"/>
              <a:gd name="connsiteY59" fmla="*/ 77274 h 1680693"/>
              <a:gd name="connsiteX60" fmla="*/ 1968515 w 3611260"/>
              <a:gd name="connsiteY60" fmla="*/ 64395 h 1680693"/>
              <a:gd name="connsiteX61" fmla="*/ 2058667 w 3611260"/>
              <a:gd name="connsiteY61" fmla="*/ 45077 h 1680693"/>
              <a:gd name="connsiteX62" fmla="*/ 2084424 w 3611260"/>
              <a:gd name="connsiteY62" fmla="*/ 38637 h 1680693"/>
              <a:gd name="connsiteX63" fmla="*/ 2116622 w 3611260"/>
              <a:gd name="connsiteY63" fmla="*/ 32198 h 1680693"/>
              <a:gd name="connsiteX64" fmla="*/ 2168137 w 3611260"/>
              <a:gd name="connsiteY64" fmla="*/ 19319 h 1680693"/>
              <a:gd name="connsiteX65" fmla="*/ 2374199 w 3611260"/>
              <a:gd name="connsiteY65" fmla="*/ 0 h 1680693"/>
              <a:gd name="connsiteX66" fmla="*/ 2618898 w 3611260"/>
              <a:gd name="connsiteY66" fmla="*/ 25758 h 1680693"/>
              <a:gd name="connsiteX67" fmla="*/ 2657534 w 3611260"/>
              <a:gd name="connsiteY67" fmla="*/ 38637 h 1680693"/>
              <a:gd name="connsiteX68" fmla="*/ 2683292 w 3611260"/>
              <a:gd name="connsiteY68" fmla="*/ 45077 h 1680693"/>
              <a:gd name="connsiteX69" fmla="*/ 2709050 w 3611260"/>
              <a:gd name="connsiteY69" fmla="*/ 57955 h 1680693"/>
              <a:gd name="connsiteX70" fmla="*/ 2805641 w 3611260"/>
              <a:gd name="connsiteY70" fmla="*/ 77274 h 1680693"/>
              <a:gd name="connsiteX71" fmla="*/ 2915112 w 3611260"/>
              <a:gd name="connsiteY71" fmla="*/ 128789 h 1680693"/>
              <a:gd name="connsiteX72" fmla="*/ 3024582 w 3611260"/>
              <a:gd name="connsiteY72" fmla="*/ 173865 h 1680693"/>
              <a:gd name="connsiteX73" fmla="*/ 3082537 w 3611260"/>
              <a:gd name="connsiteY73" fmla="*/ 186744 h 1680693"/>
              <a:gd name="connsiteX74" fmla="*/ 3146931 w 3611260"/>
              <a:gd name="connsiteY74" fmla="*/ 199623 h 1680693"/>
              <a:gd name="connsiteX75" fmla="*/ 3211326 w 3611260"/>
              <a:gd name="connsiteY75" fmla="*/ 225381 h 1680693"/>
              <a:gd name="connsiteX76" fmla="*/ 3269281 w 3611260"/>
              <a:gd name="connsiteY76" fmla="*/ 251138 h 1680693"/>
              <a:gd name="connsiteX77" fmla="*/ 3346554 w 3611260"/>
              <a:gd name="connsiteY77" fmla="*/ 264017 h 1680693"/>
              <a:gd name="connsiteX78" fmla="*/ 3365872 w 3611260"/>
              <a:gd name="connsiteY78" fmla="*/ 276896 h 1680693"/>
              <a:gd name="connsiteX79" fmla="*/ 3385191 w 3611260"/>
              <a:gd name="connsiteY79" fmla="*/ 283336 h 1680693"/>
              <a:gd name="connsiteX80" fmla="*/ 3417388 w 3611260"/>
              <a:gd name="connsiteY80" fmla="*/ 309093 h 1680693"/>
              <a:gd name="connsiteX81" fmla="*/ 3443146 w 3611260"/>
              <a:gd name="connsiteY81" fmla="*/ 321972 h 1680693"/>
              <a:gd name="connsiteX82" fmla="*/ 3488222 w 3611260"/>
              <a:gd name="connsiteY82" fmla="*/ 354169 h 1680693"/>
              <a:gd name="connsiteX83" fmla="*/ 3526858 w 3611260"/>
              <a:gd name="connsiteY83" fmla="*/ 379927 h 1680693"/>
              <a:gd name="connsiteX84" fmla="*/ 3552616 w 3611260"/>
              <a:gd name="connsiteY84" fmla="*/ 425003 h 1680693"/>
              <a:gd name="connsiteX85" fmla="*/ 3565495 w 3611260"/>
              <a:gd name="connsiteY85" fmla="*/ 463640 h 1680693"/>
              <a:gd name="connsiteX86" fmla="*/ 3591253 w 3611260"/>
              <a:gd name="connsiteY86" fmla="*/ 489398 h 1680693"/>
              <a:gd name="connsiteX87" fmla="*/ 3610571 w 3611260"/>
              <a:gd name="connsiteY87" fmla="*/ 495837 h 168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611260" h="1680693">
                <a:moveTo>
                  <a:pt x="3610571" y="495837"/>
                </a:moveTo>
                <a:cubicBezTo>
                  <a:pt x="3612717" y="523741"/>
                  <a:pt x="3609657" y="603403"/>
                  <a:pt x="3604131" y="656823"/>
                </a:cubicBezTo>
                <a:cubicBezTo>
                  <a:pt x="3603041" y="667364"/>
                  <a:pt x="3584284" y="692443"/>
                  <a:pt x="3578374" y="701899"/>
                </a:cubicBezTo>
                <a:cubicBezTo>
                  <a:pt x="3571740" y="712513"/>
                  <a:pt x="3564652" y="722901"/>
                  <a:pt x="3559055" y="734096"/>
                </a:cubicBezTo>
                <a:cubicBezTo>
                  <a:pt x="3556019" y="740167"/>
                  <a:pt x="3557126" y="748342"/>
                  <a:pt x="3552616" y="753415"/>
                </a:cubicBezTo>
                <a:cubicBezTo>
                  <a:pt x="3513724" y="797169"/>
                  <a:pt x="3509977" y="784949"/>
                  <a:pt x="3468903" y="817809"/>
                </a:cubicBezTo>
                <a:cubicBezTo>
                  <a:pt x="3459422" y="825394"/>
                  <a:pt x="3452860" y="836282"/>
                  <a:pt x="3443146" y="843567"/>
                </a:cubicBezTo>
                <a:cubicBezTo>
                  <a:pt x="3427985" y="854938"/>
                  <a:pt x="3394337" y="864129"/>
                  <a:pt x="3378751" y="869324"/>
                </a:cubicBezTo>
                <a:cubicBezTo>
                  <a:pt x="3315996" y="911162"/>
                  <a:pt x="3362865" y="885351"/>
                  <a:pt x="3275720" y="914400"/>
                </a:cubicBezTo>
                <a:cubicBezTo>
                  <a:pt x="3217033" y="933962"/>
                  <a:pt x="3214583" y="941674"/>
                  <a:pt x="3146931" y="959477"/>
                </a:cubicBezTo>
                <a:cubicBezTo>
                  <a:pt x="3132253" y="963340"/>
                  <a:pt x="3116880" y="963770"/>
                  <a:pt x="3101855" y="965916"/>
                </a:cubicBezTo>
                <a:cubicBezTo>
                  <a:pt x="3082537" y="972355"/>
                  <a:pt x="3063480" y="979640"/>
                  <a:pt x="3043900" y="985234"/>
                </a:cubicBezTo>
                <a:cubicBezTo>
                  <a:pt x="3018371" y="992528"/>
                  <a:pt x="2992027" y="996823"/>
                  <a:pt x="2966627" y="1004553"/>
                </a:cubicBezTo>
                <a:cubicBezTo>
                  <a:pt x="2823294" y="1048176"/>
                  <a:pt x="2965672" y="1016334"/>
                  <a:pt x="2831399" y="1043189"/>
                </a:cubicBezTo>
                <a:cubicBezTo>
                  <a:pt x="2788469" y="1062507"/>
                  <a:pt x="2741779" y="1075030"/>
                  <a:pt x="2702610" y="1101144"/>
                </a:cubicBezTo>
                <a:cubicBezTo>
                  <a:pt x="2654761" y="1133044"/>
                  <a:pt x="2664365" y="1125610"/>
                  <a:pt x="2612458" y="1165538"/>
                </a:cubicBezTo>
                <a:cubicBezTo>
                  <a:pt x="2582290" y="1188744"/>
                  <a:pt x="2551057" y="1212215"/>
                  <a:pt x="2535185" y="1249251"/>
                </a:cubicBezTo>
                <a:cubicBezTo>
                  <a:pt x="2510195" y="1307562"/>
                  <a:pt x="2523178" y="1279706"/>
                  <a:pt x="2496548" y="1332964"/>
                </a:cubicBezTo>
                <a:cubicBezTo>
                  <a:pt x="2479000" y="1438256"/>
                  <a:pt x="2505503" y="1308341"/>
                  <a:pt x="2470791" y="1403798"/>
                </a:cubicBezTo>
                <a:cubicBezTo>
                  <a:pt x="2466329" y="1416068"/>
                  <a:pt x="2467287" y="1429712"/>
                  <a:pt x="2464351" y="1442434"/>
                </a:cubicBezTo>
                <a:cubicBezTo>
                  <a:pt x="2448640" y="1510511"/>
                  <a:pt x="2456833" y="1465529"/>
                  <a:pt x="2445033" y="1506829"/>
                </a:cubicBezTo>
                <a:cubicBezTo>
                  <a:pt x="2442602" y="1515338"/>
                  <a:pt x="2442984" y="1524902"/>
                  <a:pt x="2438593" y="1532586"/>
                </a:cubicBezTo>
                <a:cubicBezTo>
                  <a:pt x="2434075" y="1540493"/>
                  <a:pt x="2424739" y="1544619"/>
                  <a:pt x="2419275" y="1551905"/>
                </a:cubicBezTo>
                <a:cubicBezTo>
                  <a:pt x="2411766" y="1561918"/>
                  <a:pt x="2407319" y="1573980"/>
                  <a:pt x="2399957" y="1584102"/>
                </a:cubicBezTo>
                <a:cubicBezTo>
                  <a:pt x="2396999" y="1588169"/>
                  <a:pt x="2352806" y="1642678"/>
                  <a:pt x="2342002" y="1648496"/>
                </a:cubicBezTo>
                <a:cubicBezTo>
                  <a:pt x="2314550" y="1663278"/>
                  <a:pt x="2264379" y="1673796"/>
                  <a:pt x="2232531" y="1674254"/>
                </a:cubicBezTo>
                <a:lnTo>
                  <a:pt x="1388965" y="1680693"/>
                </a:lnTo>
                <a:lnTo>
                  <a:pt x="616233" y="1674254"/>
                </a:lnTo>
                <a:cubicBezTo>
                  <a:pt x="455283" y="1671955"/>
                  <a:pt x="472286" y="1665307"/>
                  <a:pt x="287822" y="1622738"/>
                </a:cubicBezTo>
                <a:cubicBezTo>
                  <a:pt x="270575" y="1618758"/>
                  <a:pt x="236306" y="1609860"/>
                  <a:pt x="236306" y="1609860"/>
                </a:cubicBezTo>
                <a:cubicBezTo>
                  <a:pt x="141140" y="1562276"/>
                  <a:pt x="259506" y="1622353"/>
                  <a:pt x="152593" y="1564784"/>
                </a:cubicBezTo>
                <a:cubicBezTo>
                  <a:pt x="139915" y="1557957"/>
                  <a:pt x="125602" y="1553934"/>
                  <a:pt x="113957" y="1545465"/>
                </a:cubicBezTo>
                <a:cubicBezTo>
                  <a:pt x="89516" y="1527689"/>
                  <a:pt x="75418" y="1503260"/>
                  <a:pt x="56002" y="1481071"/>
                </a:cubicBezTo>
                <a:cubicBezTo>
                  <a:pt x="20152" y="1440100"/>
                  <a:pt x="51928" y="1487159"/>
                  <a:pt x="17365" y="1429555"/>
                </a:cubicBezTo>
                <a:cubicBezTo>
                  <a:pt x="-9750" y="1321092"/>
                  <a:pt x="-1460" y="1363943"/>
                  <a:pt x="17365" y="1133341"/>
                </a:cubicBezTo>
                <a:cubicBezTo>
                  <a:pt x="19606" y="1105887"/>
                  <a:pt x="49559" y="1071712"/>
                  <a:pt x="62441" y="1049629"/>
                </a:cubicBezTo>
                <a:cubicBezTo>
                  <a:pt x="88480" y="1004990"/>
                  <a:pt x="77413" y="1006172"/>
                  <a:pt x="113957" y="959477"/>
                </a:cubicBezTo>
                <a:cubicBezTo>
                  <a:pt x="140216" y="925924"/>
                  <a:pt x="170265" y="895509"/>
                  <a:pt x="197669" y="862885"/>
                </a:cubicBezTo>
                <a:cubicBezTo>
                  <a:pt x="215349" y="841837"/>
                  <a:pt x="232013" y="819956"/>
                  <a:pt x="249185" y="798491"/>
                </a:cubicBezTo>
                <a:cubicBezTo>
                  <a:pt x="266357" y="777026"/>
                  <a:pt x="279583" y="751694"/>
                  <a:pt x="300700" y="734096"/>
                </a:cubicBezTo>
                <a:cubicBezTo>
                  <a:pt x="339337" y="701899"/>
                  <a:pt x="374763" y="665403"/>
                  <a:pt x="416610" y="637505"/>
                </a:cubicBezTo>
                <a:cubicBezTo>
                  <a:pt x="566784" y="537388"/>
                  <a:pt x="359864" y="673416"/>
                  <a:pt x="564717" y="547353"/>
                </a:cubicBezTo>
                <a:cubicBezTo>
                  <a:pt x="591082" y="531128"/>
                  <a:pt x="615219" y="511382"/>
                  <a:pt x="641991" y="495837"/>
                </a:cubicBezTo>
                <a:cubicBezTo>
                  <a:pt x="658095" y="486486"/>
                  <a:pt x="774455" y="425399"/>
                  <a:pt x="815855" y="405685"/>
                </a:cubicBezTo>
                <a:cubicBezTo>
                  <a:pt x="843603" y="392472"/>
                  <a:pt x="874559" y="384911"/>
                  <a:pt x="899568" y="367048"/>
                </a:cubicBezTo>
                <a:cubicBezTo>
                  <a:pt x="914593" y="356316"/>
                  <a:pt x="928129" y="343109"/>
                  <a:pt x="944644" y="334851"/>
                </a:cubicBezTo>
                <a:cubicBezTo>
                  <a:pt x="968439" y="322954"/>
                  <a:pt x="1051913" y="302671"/>
                  <a:pt x="1073433" y="296215"/>
                </a:cubicBezTo>
                <a:cubicBezTo>
                  <a:pt x="1092938" y="290364"/>
                  <a:pt x="1111852" y="282642"/>
                  <a:pt x="1131388" y="276896"/>
                </a:cubicBezTo>
                <a:cubicBezTo>
                  <a:pt x="1148369" y="271901"/>
                  <a:pt x="1165884" y="268880"/>
                  <a:pt x="1182903" y="264017"/>
                </a:cubicBezTo>
                <a:cubicBezTo>
                  <a:pt x="1195956" y="260287"/>
                  <a:pt x="1208312" y="254191"/>
                  <a:pt x="1221540" y="251138"/>
                </a:cubicBezTo>
                <a:cubicBezTo>
                  <a:pt x="1236329" y="247725"/>
                  <a:pt x="1251733" y="247676"/>
                  <a:pt x="1266616" y="244699"/>
                </a:cubicBezTo>
                <a:cubicBezTo>
                  <a:pt x="1497812" y="198460"/>
                  <a:pt x="1133820" y="267991"/>
                  <a:pt x="1369647" y="212502"/>
                </a:cubicBezTo>
                <a:cubicBezTo>
                  <a:pt x="1381061" y="209816"/>
                  <a:pt x="1493755" y="200049"/>
                  <a:pt x="1498436" y="199623"/>
                </a:cubicBezTo>
                <a:cubicBezTo>
                  <a:pt x="1594216" y="163706"/>
                  <a:pt x="1504277" y="194697"/>
                  <a:pt x="1607906" y="167426"/>
                </a:cubicBezTo>
                <a:cubicBezTo>
                  <a:pt x="1629578" y="161723"/>
                  <a:pt x="1651040" y="155194"/>
                  <a:pt x="1672300" y="148107"/>
                </a:cubicBezTo>
                <a:cubicBezTo>
                  <a:pt x="1689699" y="142307"/>
                  <a:pt x="1706024" y="133237"/>
                  <a:pt x="1723816" y="128789"/>
                </a:cubicBezTo>
                <a:cubicBezTo>
                  <a:pt x="1740605" y="124592"/>
                  <a:pt x="1758159" y="124496"/>
                  <a:pt x="1775331" y="122350"/>
                </a:cubicBezTo>
                <a:cubicBezTo>
                  <a:pt x="1790357" y="115910"/>
                  <a:pt x="1804725" y="107644"/>
                  <a:pt x="1820408" y="103031"/>
                </a:cubicBezTo>
                <a:cubicBezTo>
                  <a:pt x="1841408" y="96855"/>
                  <a:pt x="1863494" y="95166"/>
                  <a:pt x="1884802" y="90153"/>
                </a:cubicBezTo>
                <a:cubicBezTo>
                  <a:pt x="1900013" y="86574"/>
                  <a:pt x="1914942" y="81870"/>
                  <a:pt x="1929878" y="77274"/>
                </a:cubicBezTo>
                <a:cubicBezTo>
                  <a:pt x="1942853" y="73282"/>
                  <a:pt x="1955512" y="68296"/>
                  <a:pt x="1968515" y="64395"/>
                </a:cubicBezTo>
                <a:cubicBezTo>
                  <a:pt x="1993037" y="57038"/>
                  <a:pt x="2041176" y="48825"/>
                  <a:pt x="2058667" y="45077"/>
                </a:cubicBezTo>
                <a:cubicBezTo>
                  <a:pt x="2067321" y="43223"/>
                  <a:pt x="2075785" y="40557"/>
                  <a:pt x="2084424" y="38637"/>
                </a:cubicBezTo>
                <a:cubicBezTo>
                  <a:pt x="2095109" y="36263"/>
                  <a:pt x="2105957" y="34659"/>
                  <a:pt x="2116622" y="32198"/>
                </a:cubicBezTo>
                <a:cubicBezTo>
                  <a:pt x="2133869" y="28218"/>
                  <a:pt x="2150628" y="21913"/>
                  <a:pt x="2168137" y="19319"/>
                </a:cubicBezTo>
                <a:cubicBezTo>
                  <a:pt x="2227886" y="10467"/>
                  <a:pt x="2311316" y="4838"/>
                  <a:pt x="2374199" y="0"/>
                </a:cubicBezTo>
                <a:cubicBezTo>
                  <a:pt x="2588929" y="20781"/>
                  <a:pt x="2507642" y="9865"/>
                  <a:pt x="2618898" y="25758"/>
                </a:cubicBezTo>
                <a:cubicBezTo>
                  <a:pt x="2631777" y="30051"/>
                  <a:pt x="2644531" y="34736"/>
                  <a:pt x="2657534" y="38637"/>
                </a:cubicBezTo>
                <a:cubicBezTo>
                  <a:pt x="2666011" y="41180"/>
                  <a:pt x="2675005" y="41970"/>
                  <a:pt x="2683292" y="45077"/>
                </a:cubicBezTo>
                <a:cubicBezTo>
                  <a:pt x="2692280" y="48447"/>
                  <a:pt x="2699943" y="54920"/>
                  <a:pt x="2709050" y="57955"/>
                </a:cubicBezTo>
                <a:cubicBezTo>
                  <a:pt x="2746311" y="70375"/>
                  <a:pt x="2767892" y="71881"/>
                  <a:pt x="2805641" y="77274"/>
                </a:cubicBezTo>
                <a:cubicBezTo>
                  <a:pt x="2902250" y="115917"/>
                  <a:pt x="2733646" y="47443"/>
                  <a:pt x="2915112" y="128789"/>
                </a:cubicBezTo>
                <a:cubicBezTo>
                  <a:pt x="2951122" y="144931"/>
                  <a:pt x="2986059" y="165304"/>
                  <a:pt x="3024582" y="173865"/>
                </a:cubicBezTo>
                <a:cubicBezTo>
                  <a:pt x="3043900" y="178158"/>
                  <a:pt x="3063132" y="182863"/>
                  <a:pt x="3082537" y="186744"/>
                </a:cubicBezTo>
                <a:cubicBezTo>
                  <a:pt x="3101293" y="190495"/>
                  <a:pt x="3127899" y="192826"/>
                  <a:pt x="3146931" y="199623"/>
                </a:cubicBezTo>
                <a:cubicBezTo>
                  <a:pt x="3168703" y="207399"/>
                  <a:pt x="3190019" y="216410"/>
                  <a:pt x="3211326" y="225381"/>
                </a:cubicBezTo>
                <a:cubicBezTo>
                  <a:pt x="3230810" y="233585"/>
                  <a:pt x="3248954" y="245330"/>
                  <a:pt x="3269281" y="251138"/>
                </a:cubicBezTo>
                <a:cubicBezTo>
                  <a:pt x="3294389" y="258312"/>
                  <a:pt x="3320796" y="259724"/>
                  <a:pt x="3346554" y="264017"/>
                </a:cubicBezTo>
                <a:cubicBezTo>
                  <a:pt x="3352993" y="268310"/>
                  <a:pt x="3358950" y="273435"/>
                  <a:pt x="3365872" y="276896"/>
                </a:cubicBezTo>
                <a:cubicBezTo>
                  <a:pt x="3371943" y="279932"/>
                  <a:pt x="3379435" y="279738"/>
                  <a:pt x="3385191" y="283336"/>
                </a:cubicBezTo>
                <a:cubicBezTo>
                  <a:pt x="3396846" y="290620"/>
                  <a:pt x="3405952" y="301469"/>
                  <a:pt x="3417388" y="309093"/>
                </a:cubicBezTo>
                <a:cubicBezTo>
                  <a:pt x="3425375" y="314418"/>
                  <a:pt x="3435047" y="316818"/>
                  <a:pt x="3443146" y="321972"/>
                </a:cubicBezTo>
                <a:cubicBezTo>
                  <a:pt x="3458724" y="331885"/>
                  <a:pt x="3473804" y="342634"/>
                  <a:pt x="3488222" y="354169"/>
                </a:cubicBezTo>
                <a:cubicBezTo>
                  <a:pt x="3522677" y="381733"/>
                  <a:pt x="3491196" y="368040"/>
                  <a:pt x="3526858" y="379927"/>
                </a:cubicBezTo>
                <a:cubicBezTo>
                  <a:pt x="3546557" y="439020"/>
                  <a:pt x="3513628" y="347028"/>
                  <a:pt x="3552616" y="425003"/>
                </a:cubicBezTo>
                <a:cubicBezTo>
                  <a:pt x="3558687" y="437145"/>
                  <a:pt x="3555896" y="454041"/>
                  <a:pt x="3565495" y="463640"/>
                </a:cubicBezTo>
                <a:cubicBezTo>
                  <a:pt x="3574081" y="472226"/>
                  <a:pt x="3583351" y="480179"/>
                  <a:pt x="3591253" y="489398"/>
                </a:cubicBezTo>
                <a:cubicBezTo>
                  <a:pt x="3596289" y="495274"/>
                  <a:pt x="3608425" y="467933"/>
                  <a:pt x="3610571" y="495837"/>
                </a:cubicBezTo>
                <a:close/>
              </a:path>
            </a:pathLst>
          </a:custGeom>
          <a:noFill/>
          <a:ln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3F48525-5E4D-495C-947A-650FF7462271}"/>
              </a:ext>
            </a:extLst>
          </p:cNvPr>
          <p:cNvSpPr/>
          <p:nvPr/>
        </p:nvSpPr>
        <p:spPr>
          <a:xfrm>
            <a:off x="7002450" y="2814213"/>
            <a:ext cx="4388061" cy="1707704"/>
          </a:xfrm>
          <a:custGeom>
            <a:avLst/>
            <a:gdLst>
              <a:gd name="connsiteX0" fmla="*/ 4365938 w 4388061"/>
              <a:gd name="connsiteY0" fmla="*/ 838380 h 1707704"/>
              <a:gd name="connsiteX1" fmla="*/ 4385256 w 4388061"/>
              <a:gd name="connsiteY1" fmla="*/ 934972 h 1707704"/>
              <a:gd name="connsiteX2" fmla="*/ 4372377 w 4388061"/>
              <a:gd name="connsiteY2" fmla="*/ 967169 h 1707704"/>
              <a:gd name="connsiteX3" fmla="*/ 4256467 w 4388061"/>
              <a:gd name="connsiteY3" fmla="*/ 1070200 h 1707704"/>
              <a:gd name="connsiteX4" fmla="*/ 4192073 w 4388061"/>
              <a:gd name="connsiteY4" fmla="*/ 1108837 h 1707704"/>
              <a:gd name="connsiteX5" fmla="*/ 4146997 w 4388061"/>
              <a:gd name="connsiteY5" fmla="*/ 1128155 h 1707704"/>
              <a:gd name="connsiteX6" fmla="*/ 4114800 w 4388061"/>
              <a:gd name="connsiteY6" fmla="*/ 1153913 h 1707704"/>
              <a:gd name="connsiteX7" fmla="*/ 3953814 w 4388061"/>
              <a:gd name="connsiteY7" fmla="*/ 1211868 h 1707704"/>
              <a:gd name="connsiteX8" fmla="*/ 3902298 w 4388061"/>
              <a:gd name="connsiteY8" fmla="*/ 1231186 h 1707704"/>
              <a:gd name="connsiteX9" fmla="*/ 3760631 w 4388061"/>
              <a:gd name="connsiteY9" fmla="*/ 1256944 h 1707704"/>
              <a:gd name="connsiteX10" fmla="*/ 3651160 w 4388061"/>
              <a:gd name="connsiteY10" fmla="*/ 1276262 h 1707704"/>
              <a:gd name="connsiteX11" fmla="*/ 3625403 w 4388061"/>
              <a:gd name="connsiteY11" fmla="*/ 1295580 h 1707704"/>
              <a:gd name="connsiteX12" fmla="*/ 3548129 w 4388061"/>
              <a:gd name="connsiteY12" fmla="*/ 1327778 h 1707704"/>
              <a:gd name="connsiteX13" fmla="*/ 3509493 w 4388061"/>
              <a:gd name="connsiteY13" fmla="*/ 1353535 h 1707704"/>
              <a:gd name="connsiteX14" fmla="*/ 3503053 w 4388061"/>
              <a:gd name="connsiteY14" fmla="*/ 1385733 h 1707704"/>
              <a:gd name="connsiteX15" fmla="*/ 3496614 w 4388061"/>
              <a:gd name="connsiteY15" fmla="*/ 1411490 h 1707704"/>
              <a:gd name="connsiteX16" fmla="*/ 3490174 w 4388061"/>
              <a:gd name="connsiteY16" fmla="*/ 1456566 h 1707704"/>
              <a:gd name="connsiteX17" fmla="*/ 3470856 w 4388061"/>
              <a:gd name="connsiteY17" fmla="*/ 1482324 h 1707704"/>
              <a:gd name="connsiteX18" fmla="*/ 3451538 w 4388061"/>
              <a:gd name="connsiteY18" fmla="*/ 1514521 h 1707704"/>
              <a:gd name="connsiteX19" fmla="*/ 3400022 w 4388061"/>
              <a:gd name="connsiteY19" fmla="*/ 1572476 h 1707704"/>
              <a:gd name="connsiteX20" fmla="*/ 3380704 w 4388061"/>
              <a:gd name="connsiteY20" fmla="*/ 1598234 h 1707704"/>
              <a:gd name="connsiteX21" fmla="*/ 3296991 w 4388061"/>
              <a:gd name="connsiteY21" fmla="*/ 1649749 h 1707704"/>
              <a:gd name="connsiteX22" fmla="*/ 3258355 w 4388061"/>
              <a:gd name="connsiteY22" fmla="*/ 1662628 h 1707704"/>
              <a:gd name="connsiteX23" fmla="*/ 3065172 w 4388061"/>
              <a:gd name="connsiteY23" fmla="*/ 1694826 h 1707704"/>
              <a:gd name="connsiteX24" fmla="*/ 2794715 w 4388061"/>
              <a:gd name="connsiteY24" fmla="*/ 1681947 h 1707704"/>
              <a:gd name="connsiteX25" fmla="*/ 2659487 w 4388061"/>
              <a:gd name="connsiteY25" fmla="*/ 1662628 h 1707704"/>
              <a:gd name="connsiteX26" fmla="*/ 2524259 w 4388061"/>
              <a:gd name="connsiteY26" fmla="*/ 1656189 h 1707704"/>
              <a:gd name="connsiteX27" fmla="*/ 2446986 w 4388061"/>
              <a:gd name="connsiteY27" fmla="*/ 1649749 h 1707704"/>
              <a:gd name="connsiteX28" fmla="*/ 2131453 w 4388061"/>
              <a:gd name="connsiteY28" fmla="*/ 1662628 h 1707704"/>
              <a:gd name="connsiteX29" fmla="*/ 1964028 w 4388061"/>
              <a:gd name="connsiteY29" fmla="*/ 1688386 h 1707704"/>
              <a:gd name="connsiteX30" fmla="*/ 1777284 w 4388061"/>
              <a:gd name="connsiteY30" fmla="*/ 1694826 h 1707704"/>
              <a:gd name="connsiteX31" fmla="*/ 1332963 w 4388061"/>
              <a:gd name="connsiteY31" fmla="*/ 1707704 h 1707704"/>
              <a:gd name="connsiteX32" fmla="*/ 721217 w 4388061"/>
              <a:gd name="connsiteY32" fmla="*/ 1688386 h 1707704"/>
              <a:gd name="connsiteX33" fmla="*/ 515155 w 4388061"/>
              <a:gd name="connsiteY33" fmla="*/ 1675507 h 1707704"/>
              <a:gd name="connsiteX34" fmla="*/ 141667 w 4388061"/>
              <a:gd name="connsiteY34" fmla="*/ 1649749 h 1707704"/>
              <a:gd name="connsiteX35" fmla="*/ 96591 w 4388061"/>
              <a:gd name="connsiteY35" fmla="*/ 1617552 h 1707704"/>
              <a:gd name="connsiteX36" fmla="*/ 64394 w 4388061"/>
              <a:gd name="connsiteY36" fmla="*/ 1591795 h 1707704"/>
              <a:gd name="connsiteX37" fmla="*/ 51515 w 4388061"/>
              <a:gd name="connsiteY37" fmla="*/ 1572476 h 1707704"/>
              <a:gd name="connsiteX38" fmla="*/ 25758 w 4388061"/>
              <a:gd name="connsiteY38" fmla="*/ 1527400 h 1707704"/>
              <a:gd name="connsiteX39" fmla="*/ 12879 w 4388061"/>
              <a:gd name="connsiteY39" fmla="*/ 1475885 h 1707704"/>
              <a:gd name="connsiteX40" fmla="*/ 0 w 4388061"/>
              <a:gd name="connsiteY40" fmla="*/ 1359975 h 1707704"/>
              <a:gd name="connsiteX41" fmla="*/ 25758 w 4388061"/>
              <a:gd name="connsiteY41" fmla="*/ 1192549 h 1707704"/>
              <a:gd name="connsiteX42" fmla="*/ 38636 w 4388061"/>
              <a:gd name="connsiteY42" fmla="*/ 1166792 h 1707704"/>
              <a:gd name="connsiteX43" fmla="*/ 77273 w 4388061"/>
              <a:gd name="connsiteY43" fmla="*/ 1115276 h 1707704"/>
              <a:gd name="connsiteX44" fmla="*/ 109470 w 4388061"/>
              <a:gd name="connsiteY44" fmla="*/ 1057321 h 1707704"/>
              <a:gd name="connsiteX45" fmla="*/ 212501 w 4388061"/>
              <a:gd name="connsiteY45" fmla="*/ 934972 h 1707704"/>
              <a:gd name="connsiteX46" fmla="*/ 251138 w 4388061"/>
              <a:gd name="connsiteY46" fmla="*/ 877017 h 1707704"/>
              <a:gd name="connsiteX47" fmla="*/ 315532 w 4388061"/>
              <a:gd name="connsiteY47" fmla="*/ 773986 h 1707704"/>
              <a:gd name="connsiteX48" fmla="*/ 354169 w 4388061"/>
              <a:gd name="connsiteY48" fmla="*/ 722471 h 1707704"/>
              <a:gd name="connsiteX49" fmla="*/ 437881 w 4388061"/>
              <a:gd name="connsiteY49" fmla="*/ 670955 h 1707704"/>
              <a:gd name="connsiteX50" fmla="*/ 605307 w 4388061"/>
              <a:gd name="connsiteY50" fmla="*/ 555045 h 1707704"/>
              <a:gd name="connsiteX51" fmla="*/ 682580 w 4388061"/>
              <a:gd name="connsiteY51" fmla="*/ 497090 h 1707704"/>
              <a:gd name="connsiteX52" fmla="*/ 869324 w 4388061"/>
              <a:gd name="connsiteY52" fmla="*/ 400499 h 1707704"/>
              <a:gd name="connsiteX53" fmla="*/ 1081825 w 4388061"/>
              <a:gd name="connsiteY53" fmla="*/ 316786 h 1707704"/>
              <a:gd name="connsiteX54" fmla="*/ 1171977 w 4388061"/>
              <a:gd name="connsiteY54" fmla="*/ 284589 h 1707704"/>
              <a:gd name="connsiteX55" fmla="*/ 1300766 w 4388061"/>
              <a:gd name="connsiteY55" fmla="*/ 233073 h 1707704"/>
              <a:gd name="connsiteX56" fmla="*/ 1513267 w 4388061"/>
              <a:gd name="connsiteY56" fmla="*/ 155800 h 1707704"/>
              <a:gd name="connsiteX57" fmla="*/ 1680693 w 4388061"/>
              <a:gd name="connsiteY57" fmla="*/ 104285 h 1707704"/>
              <a:gd name="connsiteX58" fmla="*/ 1957589 w 4388061"/>
              <a:gd name="connsiteY58" fmla="*/ 52769 h 1707704"/>
              <a:gd name="connsiteX59" fmla="*/ 2009104 w 4388061"/>
              <a:gd name="connsiteY59" fmla="*/ 46330 h 1707704"/>
              <a:gd name="connsiteX60" fmla="*/ 2247363 w 4388061"/>
              <a:gd name="connsiteY60" fmla="*/ 14133 h 1707704"/>
              <a:gd name="connsiteX61" fmla="*/ 2524259 w 4388061"/>
              <a:gd name="connsiteY61" fmla="*/ 7693 h 1707704"/>
              <a:gd name="connsiteX62" fmla="*/ 2653048 w 4388061"/>
              <a:gd name="connsiteY62" fmla="*/ 14133 h 1707704"/>
              <a:gd name="connsiteX63" fmla="*/ 2814034 w 4388061"/>
              <a:gd name="connsiteY63" fmla="*/ 39890 h 1707704"/>
              <a:gd name="connsiteX64" fmla="*/ 2942822 w 4388061"/>
              <a:gd name="connsiteY64" fmla="*/ 59209 h 1707704"/>
              <a:gd name="connsiteX65" fmla="*/ 3174642 w 4388061"/>
              <a:gd name="connsiteY65" fmla="*/ 104285 h 1707704"/>
              <a:gd name="connsiteX66" fmla="*/ 3296991 w 4388061"/>
              <a:gd name="connsiteY66" fmla="*/ 136482 h 1707704"/>
              <a:gd name="connsiteX67" fmla="*/ 3477296 w 4388061"/>
              <a:gd name="connsiteY67" fmla="*/ 194437 h 1707704"/>
              <a:gd name="connsiteX68" fmla="*/ 3657600 w 4388061"/>
              <a:gd name="connsiteY68" fmla="*/ 252392 h 1707704"/>
              <a:gd name="connsiteX69" fmla="*/ 3747752 w 4388061"/>
              <a:gd name="connsiteY69" fmla="*/ 278149 h 1707704"/>
              <a:gd name="connsiteX70" fmla="*/ 3973132 w 4388061"/>
              <a:gd name="connsiteY70" fmla="*/ 381180 h 1707704"/>
              <a:gd name="connsiteX71" fmla="*/ 4153436 w 4388061"/>
              <a:gd name="connsiteY71" fmla="*/ 503530 h 1707704"/>
              <a:gd name="connsiteX72" fmla="*/ 4243589 w 4388061"/>
              <a:gd name="connsiteY72" fmla="*/ 606561 h 1707704"/>
              <a:gd name="connsiteX73" fmla="*/ 4269346 w 4388061"/>
              <a:gd name="connsiteY73" fmla="*/ 651637 h 1707704"/>
              <a:gd name="connsiteX74" fmla="*/ 4327301 w 4388061"/>
              <a:gd name="connsiteY74" fmla="*/ 722471 h 1707704"/>
              <a:gd name="connsiteX75" fmla="*/ 4346619 w 4388061"/>
              <a:gd name="connsiteY75" fmla="*/ 748228 h 1707704"/>
              <a:gd name="connsiteX76" fmla="*/ 4365938 w 4388061"/>
              <a:gd name="connsiteY76" fmla="*/ 767547 h 1707704"/>
              <a:gd name="connsiteX77" fmla="*/ 4385256 w 4388061"/>
              <a:gd name="connsiteY77" fmla="*/ 812623 h 1707704"/>
              <a:gd name="connsiteX78" fmla="*/ 4365938 w 4388061"/>
              <a:gd name="connsiteY78" fmla="*/ 838380 h 170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4388061" h="1707704">
                <a:moveTo>
                  <a:pt x="4365938" y="838380"/>
                </a:moveTo>
                <a:cubicBezTo>
                  <a:pt x="4365938" y="858771"/>
                  <a:pt x="4397451" y="904486"/>
                  <a:pt x="4385256" y="934972"/>
                </a:cubicBezTo>
                <a:cubicBezTo>
                  <a:pt x="4380963" y="945704"/>
                  <a:pt x="4379598" y="958143"/>
                  <a:pt x="4372377" y="967169"/>
                </a:cubicBezTo>
                <a:cubicBezTo>
                  <a:pt x="4342217" y="1004870"/>
                  <a:pt x="4297329" y="1042959"/>
                  <a:pt x="4256467" y="1070200"/>
                </a:cubicBezTo>
                <a:cubicBezTo>
                  <a:pt x="4235639" y="1084085"/>
                  <a:pt x="4215081" y="1098977"/>
                  <a:pt x="4192073" y="1108837"/>
                </a:cubicBezTo>
                <a:cubicBezTo>
                  <a:pt x="4177048" y="1115276"/>
                  <a:pt x="4161117" y="1119918"/>
                  <a:pt x="4146997" y="1128155"/>
                </a:cubicBezTo>
                <a:cubicBezTo>
                  <a:pt x="4135125" y="1135080"/>
                  <a:pt x="4127093" y="1147766"/>
                  <a:pt x="4114800" y="1153913"/>
                </a:cubicBezTo>
                <a:cubicBezTo>
                  <a:pt x="3981453" y="1220587"/>
                  <a:pt x="4046982" y="1182753"/>
                  <a:pt x="3953814" y="1211868"/>
                </a:cubicBezTo>
                <a:cubicBezTo>
                  <a:pt x="3936309" y="1217338"/>
                  <a:pt x="3919892" y="1226011"/>
                  <a:pt x="3902298" y="1231186"/>
                </a:cubicBezTo>
                <a:cubicBezTo>
                  <a:pt x="3857740" y="1244291"/>
                  <a:pt x="3805472" y="1249470"/>
                  <a:pt x="3760631" y="1256944"/>
                </a:cubicBezTo>
                <a:lnTo>
                  <a:pt x="3651160" y="1276262"/>
                </a:lnTo>
                <a:cubicBezTo>
                  <a:pt x="3642574" y="1282701"/>
                  <a:pt x="3635173" y="1291139"/>
                  <a:pt x="3625403" y="1295580"/>
                </a:cubicBezTo>
                <a:cubicBezTo>
                  <a:pt x="3526643" y="1340471"/>
                  <a:pt x="3627086" y="1277533"/>
                  <a:pt x="3548129" y="1327778"/>
                </a:cubicBezTo>
                <a:cubicBezTo>
                  <a:pt x="3535071" y="1336088"/>
                  <a:pt x="3509493" y="1353535"/>
                  <a:pt x="3509493" y="1353535"/>
                </a:cubicBezTo>
                <a:cubicBezTo>
                  <a:pt x="3507346" y="1364268"/>
                  <a:pt x="3505427" y="1375048"/>
                  <a:pt x="3503053" y="1385733"/>
                </a:cubicBezTo>
                <a:cubicBezTo>
                  <a:pt x="3501133" y="1394372"/>
                  <a:pt x="3498197" y="1402783"/>
                  <a:pt x="3496614" y="1411490"/>
                </a:cubicBezTo>
                <a:cubicBezTo>
                  <a:pt x="3493899" y="1426423"/>
                  <a:pt x="3495361" y="1442302"/>
                  <a:pt x="3490174" y="1456566"/>
                </a:cubicBezTo>
                <a:cubicBezTo>
                  <a:pt x="3486506" y="1466652"/>
                  <a:pt x="3476809" y="1473394"/>
                  <a:pt x="3470856" y="1482324"/>
                </a:cubicBezTo>
                <a:cubicBezTo>
                  <a:pt x="3463914" y="1492738"/>
                  <a:pt x="3458257" y="1503962"/>
                  <a:pt x="3451538" y="1514521"/>
                </a:cubicBezTo>
                <a:cubicBezTo>
                  <a:pt x="3399723" y="1595945"/>
                  <a:pt x="3452102" y="1520396"/>
                  <a:pt x="3400022" y="1572476"/>
                </a:cubicBezTo>
                <a:cubicBezTo>
                  <a:pt x="3392433" y="1580065"/>
                  <a:pt x="3388725" y="1591104"/>
                  <a:pt x="3380704" y="1598234"/>
                </a:cubicBezTo>
                <a:cubicBezTo>
                  <a:pt x="3368704" y="1608901"/>
                  <a:pt x="3309628" y="1643917"/>
                  <a:pt x="3296991" y="1649749"/>
                </a:cubicBezTo>
                <a:cubicBezTo>
                  <a:pt x="3284665" y="1655438"/>
                  <a:pt x="3271525" y="1659335"/>
                  <a:pt x="3258355" y="1662628"/>
                </a:cubicBezTo>
                <a:cubicBezTo>
                  <a:pt x="3169785" y="1684771"/>
                  <a:pt x="3158803" y="1683122"/>
                  <a:pt x="3065172" y="1694826"/>
                </a:cubicBezTo>
                <a:cubicBezTo>
                  <a:pt x="2975020" y="1690533"/>
                  <a:pt x="2884687" y="1689088"/>
                  <a:pt x="2794715" y="1681947"/>
                </a:cubicBezTo>
                <a:cubicBezTo>
                  <a:pt x="2749324" y="1678344"/>
                  <a:pt x="2704816" y="1666945"/>
                  <a:pt x="2659487" y="1662628"/>
                </a:cubicBezTo>
                <a:cubicBezTo>
                  <a:pt x="2614563" y="1658349"/>
                  <a:pt x="2569303" y="1658919"/>
                  <a:pt x="2524259" y="1656189"/>
                </a:cubicBezTo>
                <a:cubicBezTo>
                  <a:pt x="2498459" y="1654625"/>
                  <a:pt x="2472744" y="1651896"/>
                  <a:pt x="2446986" y="1649749"/>
                </a:cubicBezTo>
                <a:cubicBezTo>
                  <a:pt x="2341808" y="1654042"/>
                  <a:pt x="2236507" y="1655958"/>
                  <a:pt x="2131453" y="1662628"/>
                </a:cubicBezTo>
                <a:cubicBezTo>
                  <a:pt x="1762759" y="1686037"/>
                  <a:pt x="2288617" y="1664635"/>
                  <a:pt x="1964028" y="1688386"/>
                </a:cubicBezTo>
                <a:cubicBezTo>
                  <a:pt x="1901909" y="1692931"/>
                  <a:pt x="1839517" y="1692286"/>
                  <a:pt x="1777284" y="1694826"/>
                </a:cubicBezTo>
                <a:cubicBezTo>
                  <a:pt x="1438243" y="1708665"/>
                  <a:pt x="1948907" y="1695135"/>
                  <a:pt x="1332963" y="1707704"/>
                </a:cubicBezTo>
                <a:lnTo>
                  <a:pt x="721217" y="1688386"/>
                </a:lnTo>
                <a:cubicBezTo>
                  <a:pt x="636983" y="1685404"/>
                  <a:pt x="595824" y="1680711"/>
                  <a:pt x="515155" y="1675507"/>
                </a:cubicBezTo>
                <a:cubicBezTo>
                  <a:pt x="165735" y="1652964"/>
                  <a:pt x="312710" y="1666855"/>
                  <a:pt x="141667" y="1649749"/>
                </a:cubicBezTo>
                <a:cubicBezTo>
                  <a:pt x="98592" y="1628212"/>
                  <a:pt x="131400" y="1648010"/>
                  <a:pt x="96591" y="1617552"/>
                </a:cubicBezTo>
                <a:cubicBezTo>
                  <a:pt x="86248" y="1608502"/>
                  <a:pt x="74112" y="1601513"/>
                  <a:pt x="64394" y="1591795"/>
                </a:cubicBezTo>
                <a:cubicBezTo>
                  <a:pt x="58921" y="1586322"/>
                  <a:pt x="55497" y="1579113"/>
                  <a:pt x="51515" y="1572476"/>
                </a:cubicBezTo>
                <a:cubicBezTo>
                  <a:pt x="42612" y="1557637"/>
                  <a:pt x="34344" y="1542425"/>
                  <a:pt x="25758" y="1527400"/>
                </a:cubicBezTo>
                <a:cubicBezTo>
                  <a:pt x="21465" y="1510228"/>
                  <a:pt x="16141" y="1493282"/>
                  <a:pt x="12879" y="1475885"/>
                </a:cubicBezTo>
                <a:cubicBezTo>
                  <a:pt x="8970" y="1455040"/>
                  <a:pt x="1670" y="1376675"/>
                  <a:pt x="0" y="1359975"/>
                </a:cubicBezTo>
                <a:cubicBezTo>
                  <a:pt x="7475" y="1288963"/>
                  <a:pt x="4296" y="1251572"/>
                  <a:pt x="25758" y="1192549"/>
                </a:cubicBezTo>
                <a:cubicBezTo>
                  <a:pt x="29038" y="1183528"/>
                  <a:pt x="33311" y="1174779"/>
                  <a:pt x="38636" y="1166792"/>
                </a:cubicBezTo>
                <a:cubicBezTo>
                  <a:pt x="50543" y="1148932"/>
                  <a:pt x="65612" y="1133297"/>
                  <a:pt x="77273" y="1115276"/>
                </a:cubicBezTo>
                <a:cubicBezTo>
                  <a:pt x="89278" y="1096722"/>
                  <a:pt x="96210" y="1075000"/>
                  <a:pt x="109470" y="1057321"/>
                </a:cubicBezTo>
                <a:cubicBezTo>
                  <a:pt x="141460" y="1014667"/>
                  <a:pt x="182926" y="979335"/>
                  <a:pt x="212501" y="934972"/>
                </a:cubicBezTo>
                <a:cubicBezTo>
                  <a:pt x="225380" y="915654"/>
                  <a:pt x="238740" y="896647"/>
                  <a:pt x="251138" y="877017"/>
                </a:cubicBezTo>
                <a:cubicBezTo>
                  <a:pt x="283950" y="825065"/>
                  <a:pt x="284415" y="817550"/>
                  <a:pt x="315532" y="773986"/>
                </a:cubicBezTo>
                <a:cubicBezTo>
                  <a:pt x="328008" y="756519"/>
                  <a:pt x="337750" y="736297"/>
                  <a:pt x="354169" y="722471"/>
                </a:cubicBezTo>
                <a:cubicBezTo>
                  <a:pt x="379231" y="701366"/>
                  <a:pt x="410619" y="689130"/>
                  <a:pt x="437881" y="670955"/>
                </a:cubicBezTo>
                <a:cubicBezTo>
                  <a:pt x="494359" y="633303"/>
                  <a:pt x="549974" y="594360"/>
                  <a:pt x="605307" y="555045"/>
                </a:cubicBezTo>
                <a:cubicBezTo>
                  <a:pt x="631553" y="536396"/>
                  <a:pt x="654971" y="513655"/>
                  <a:pt x="682580" y="497090"/>
                </a:cubicBezTo>
                <a:cubicBezTo>
                  <a:pt x="762669" y="449037"/>
                  <a:pt x="765819" y="444290"/>
                  <a:pt x="869324" y="400499"/>
                </a:cubicBezTo>
                <a:cubicBezTo>
                  <a:pt x="939439" y="370835"/>
                  <a:pt x="1010729" y="344014"/>
                  <a:pt x="1081825" y="316786"/>
                </a:cubicBezTo>
                <a:cubicBezTo>
                  <a:pt x="1111624" y="305374"/>
                  <a:pt x="1144272" y="300421"/>
                  <a:pt x="1171977" y="284589"/>
                </a:cubicBezTo>
                <a:cubicBezTo>
                  <a:pt x="1253067" y="238251"/>
                  <a:pt x="1182520" y="274202"/>
                  <a:pt x="1300766" y="233073"/>
                </a:cubicBezTo>
                <a:cubicBezTo>
                  <a:pt x="1371954" y="208312"/>
                  <a:pt x="1442220" y="180962"/>
                  <a:pt x="1513267" y="155800"/>
                </a:cubicBezTo>
                <a:cubicBezTo>
                  <a:pt x="1555225" y="140940"/>
                  <a:pt x="1633255" y="114450"/>
                  <a:pt x="1680693" y="104285"/>
                </a:cubicBezTo>
                <a:cubicBezTo>
                  <a:pt x="1736305" y="92368"/>
                  <a:pt x="1878825" y="64583"/>
                  <a:pt x="1957589" y="52769"/>
                </a:cubicBezTo>
                <a:cubicBezTo>
                  <a:pt x="1974703" y="50202"/>
                  <a:pt x="1992034" y="49175"/>
                  <a:pt x="2009104" y="46330"/>
                </a:cubicBezTo>
                <a:cubicBezTo>
                  <a:pt x="2129342" y="26290"/>
                  <a:pt x="2112724" y="20444"/>
                  <a:pt x="2247363" y="14133"/>
                </a:cubicBezTo>
                <a:cubicBezTo>
                  <a:pt x="2339585" y="9810"/>
                  <a:pt x="2431960" y="9840"/>
                  <a:pt x="2524259" y="7693"/>
                </a:cubicBezTo>
                <a:cubicBezTo>
                  <a:pt x="2585017" y="-4458"/>
                  <a:pt x="2555374" y="-2146"/>
                  <a:pt x="2653048" y="14133"/>
                </a:cubicBezTo>
                <a:cubicBezTo>
                  <a:pt x="2829656" y="43568"/>
                  <a:pt x="2678294" y="26317"/>
                  <a:pt x="2814034" y="39890"/>
                </a:cubicBezTo>
                <a:cubicBezTo>
                  <a:pt x="2927675" y="65144"/>
                  <a:pt x="2813295" y="42314"/>
                  <a:pt x="2942822" y="59209"/>
                </a:cubicBezTo>
                <a:cubicBezTo>
                  <a:pt x="2999818" y="66644"/>
                  <a:pt x="3139989" y="95166"/>
                  <a:pt x="3174642" y="104285"/>
                </a:cubicBezTo>
                <a:cubicBezTo>
                  <a:pt x="3215425" y="115017"/>
                  <a:pt x="3256843" y="123577"/>
                  <a:pt x="3296991" y="136482"/>
                </a:cubicBezTo>
                <a:lnTo>
                  <a:pt x="3477296" y="194437"/>
                </a:lnTo>
                <a:cubicBezTo>
                  <a:pt x="3581923" y="228502"/>
                  <a:pt x="3558362" y="222989"/>
                  <a:pt x="3657600" y="252392"/>
                </a:cubicBezTo>
                <a:cubicBezTo>
                  <a:pt x="3687565" y="261271"/>
                  <a:pt x="3718734" y="266542"/>
                  <a:pt x="3747752" y="278149"/>
                </a:cubicBezTo>
                <a:cubicBezTo>
                  <a:pt x="3862702" y="324130"/>
                  <a:pt x="3803433" y="298755"/>
                  <a:pt x="3973132" y="381180"/>
                </a:cubicBezTo>
                <a:cubicBezTo>
                  <a:pt x="4049731" y="418385"/>
                  <a:pt x="4082984" y="433078"/>
                  <a:pt x="4153436" y="503530"/>
                </a:cubicBezTo>
                <a:cubicBezTo>
                  <a:pt x="4184575" y="534669"/>
                  <a:pt x="4221450" y="567817"/>
                  <a:pt x="4243589" y="606561"/>
                </a:cubicBezTo>
                <a:cubicBezTo>
                  <a:pt x="4252175" y="621586"/>
                  <a:pt x="4259214" y="637608"/>
                  <a:pt x="4269346" y="651637"/>
                </a:cubicBezTo>
                <a:cubicBezTo>
                  <a:pt x="4287208" y="676369"/>
                  <a:pt x="4308243" y="698649"/>
                  <a:pt x="4327301" y="722471"/>
                </a:cubicBezTo>
                <a:cubicBezTo>
                  <a:pt x="4334005" y="730851"/>
                  <a:pt x="4339030" y="740639"/>
                  <a:pt x="4346619" y="748228"/>
                </a:cubicBezTo>
                <a:cubicBezTo>
                  <a:pt x="4353059" y="754668"/>
                  <a:pt x="4360645" y="760136"/>
                  <a:pt x="4365938" y="767547"/>
                </a:cubicBezTo>
                <a:cubicBezTo>
                  <a:pt x="4371040" y="774690"/>
                  <a:pt x="4383428" y="801654"/>
                  <a:pt x="4385256" y="812623"/>
                </a:cubicBezTo>
                <a:cubicBezTo>
                  <a:pt x="4386315" y="818975"/>
                  <a:pt x="4365938" y="817989"/>
                  <a:pt x="4365938" y="838380"/>
                </a:cubicBezTo>
                <a:close/>
              </a:path>
            </a:pathLst>
          </a:custGeom>
          <a:noFill/>
          <a:ln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rrow: Up 70">
            <a:extLst>
              <a:ext uri="{FF2B5EF4-FFF2-40B4-BE49-F238E27FC236}">
                <a16:creationId xmlns:a16="http://schemas.microsoft.com/office/drawing/2014/main" id="{037F093A-54D6-4AC1-B293-169CF1785600}"/>
              </a:ext>
            </a:extLst>
          </p:cNvPr>
          <p:cNvSpPr/>
          <p:nvPr/>
        </p:nvSpPr>
        <p:spPr>
          <a:xfrm>
            <a:off x="7074755" y="4585563"/>
            <a:ext cx="313714" cy="3872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row: Up 71">
            <a:extLst>
              <a:ext uri="{FF2B5EF4-FFF2-40B4-BE49-F238E27FC236}">
                <a16:creationId xmlns:a16="http://schemas.microsoft.com/office/drawing/2014/main" id="{C6F86C30-D7A6-4B12-B435-3024F7C55D26}"/>
              </a:ext>
            </a:extLst>
          </p:cNvPr>
          <p:cNvSpPr/>
          <p:nvPr/>
        </p:nvSpPr>
        <p:spPr>
          <a:xfrm>
            <a:off x="8021432" y="4585563"/>
            <a:ext cx="313714" cy="3872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Up 72">
            <a:extLst>
              <a:ext uri="{FF2B5EF4-FFF2-40B4-BE49-F238E27FC236}">
                <a16:creationId xmlns:a16="http://schemas.microsoft.com/office/drawing/2014/main" id="{8E1ADE55-91A8-4276-BB57-9C671A5041C1}"/>
              </a:ext>
            </a:extLst>
          </p:cNvPr>
          <p:cNvSpPr/>
          <p:nvPr/>
        </p:nvSpPr>
        <p:spPr>
          <a:xfrm>
            <a:off x="8978861" y="4585563"/>
            <a:ext cx="313714" cy="3872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row: Up 73">
            <a:extLst>
              <a:ext uri="{FF2B5EF4-FFF2-40B4-BE49-F238E27FC236}">
                <a16:creationId xmlns:a16="http://schemas.microsoft.com/office/drawing/2014/main" id="{5202270D-B59D-4494-9871-A5AD5905F820}"/>
              </a:ext>
            </a:extLst>
          </p:cNvPr>
          <p:cNvSpPr/>
          <p:nvPr/>
        </p:nvSpPr>
        <p:spPr>
          <a:xfrm>
            <a:off x="9882500" y="4585563"/>
            <a:ext cx="313714" cy="3872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row: Up 74">
            <a:extLst>
              <a:ext uri="{FF2B5EF4-FFF2-40B4-BE49-F238E27FC236}">
                <a16:creationId xmlns:a16="http://schemas.microsoft.com/office/drawing/2014/main" id="{FE548DE3-E161-4E06-8312-C94244067ACB}"/>
              </a:ext>
            </a:extLst>
          </p:cNvPr>
          <p:cNvSpPr/>
          <p:nvPr/>
        </p:nvSpPr>
        <p:spPr>
          <a:xfrm>
            <a:off x="10850683" y="4585563"/>
            <a:ext cx="313714" cy="3872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0F2488B0-173B-4C35-A361-2E1772C6A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3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 animBg="1"/>
      <p:bldP spid="57" grpId="0"/>
      <p:bldP spid="60" grpId="0" animBg="1"/>
      <p:bldP spid="61" grpId="0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63" grpId="0"/>
      <p:bldP spid="63" grpId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2AFF-FC07-4561-9784-EBF246D2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Encoding Graphs as Vectors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B7E50-C75F-4261-94DB-D95DE9871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1491FD-917D-4532-A35B-2EDDC5083C9E}"/>
              </a:ext>
            </a:extLst>
          </p:cNvPr>
          <p:cNvGrpSpPr/>
          <p:nvPr/>
        </p:nvGrpSpPr>
        <p:grpSpPr>
          <a:xfrm>
            <a:off x="4516423" y="4836346"/>
            <a:ext cx="2268488" cy="1755499"/>
            <a:chOff x="8139256" y="4635913"/>
            <a:chExt cx="2268488" cy="1755499"/>
          </a:xfrm>
        </p:grpSpPr>
        <p:graphicFrame>
          <p:nvGraphicFramePr>
            <p:cNvPr id="6" name="Google Shape;1217;p52">
              <a:extLst>
                <a:ext uri="{FF2B5EF4-FFF2-40B4-BE49-F238E27FC236}">
                  <a16:creationId xmlns:a16="http://schemas.microsoft.com/office/drawing/2014/main" id="{C054179C-DFF3-478C-98FA-0CBDD98C609B}"/>
                </a:ext>
              </a:extLst>
            </p:cNvPr>
            <p:cNvGraphicFramePr/>
            <p:nvPr/>
          </p:nvGraphicFramePr>
          <p:xfrm>
            <a:off x="8686038" y="4639591"/>
            <a:ext cx="1713000" cy="1544267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5710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5710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57100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508000">
                  <a:tc rowSpan="3" gridSpan="3"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dirty="0"/>
                      </a:p>
                    </a:txBody>
                    <a:tcPr marL="121900" marR="121900" marT="121900" marB="121900">
                      <a:lnL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B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FFFFFF"/>
                      </a:solidFill>
                    </a:tcPr>
                  </a:tc>
                  <a:tc rowSpan="3"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rowSpan="3"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08000">
                  <a:tc gridSpan="3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28267">
                  <a:tc gridSpan="3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7" name="Google Shape;1221;p52">
              <a:extLst>
                <a:ext uri="{FF2B5EF4-FFF2-40B4-BE49-F238E27FC236}">
                  <a16:creationId xmlns:a16="http://schemas.microsoft.com/office/drawing/2014/main" id="{7B4EDCC7-4225-456B-A875-4EED809961A1}"/>
                </a:ext>
              </a:extLst>
            </p:cNvPr>
            <p:cNvGraphicFramePr/>
            <p:nvPr>
              <p:extLst/>
            </p:nvPr>
          </p:nvGraphicFramePr>
          <p:xfrm>
            <a:off x="8165086" y="4798462"/>
            <a:ext cx="1703463" cy="158520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567821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56782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567821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5284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bg1"/>
                            </a:solidFill>
                          </a:rPr>
                          <a:t>1</a:t>
                        </a:r>
                        <a:endParaRPr sz="18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21900" marR="121900" marT="121900" marB="121900">
                      <a:solidFill>
                        <a:srgbClr val="00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284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bg1"/>
                            </a:solidFill>
                          </a:rPr>
                          <a:t>1</a:t>
                        </a:r>
                        <a:endParaRPr sz="18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21900" marR="121900" marT="121900" marB="121900">
                      <a:solidFill>
                        <a:srgbClr val="00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284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tx1"/>
                            </a:solidFill>
                          </a:rPr>
                          <a:t>0</a:t>
                        </a:r>
                        <a:endParaRPr sz="1800" dirty="0">
                          <a:solidFill>
                            <a:schemeClr val="tx1"/>
                          </a:solidFill>
                        </a:endParaRPr>
                      </a:p>
                    </a:txBody>
                    <a:tcPr marL="121900" marR="121900" marT="121900" marB="121900"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cxnSp>
          <p:nvCxnSpPr>
            <p:cNvPr id="8" name="Google Shape;1223;p52">
              <a:extLst>
                <a:ext uri="{FF2B5EF4-FFF2-40B4-BE49-F238E27FC236}">
                  <a16:creationId xmlns:a16="http://schemas.microsoft.com/office/drawing/2014/main" id="{F4DB3016-B9E0-45EA-8068-06108FD8B52A}"/>
                </a:ext>
              </a:extLst>
            </p:cNvPr>
            <p:cNvCxnSpPr/>
            <p:nvPr/>
          </p:nvCxnSpPr>
          <p:spPr>
            <a:xfrm rot="10800000" flipH="1">
              <a:off x="8139256" y="4635913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1224;p52">
              <a:extLst>
                <a:ext uri="{FF2B5EF4-FFF2-40B4-BE49-F238E27FC236}">
                  <a16:creationId xmlns:a16="http://schemas.microsoft.com/office/drawing/2014/main" id="{0C11B369-3682-4BFC-94AB-0BCBCBF4CAC4}"/>
                </a:ext>
              </a:extLst>
            </p:cNvPr>
            <p:cNvCxnSpPr/>
            <p:nvPr/>
          </p:nvCxnSpPr>
          <p:spPr>
            <a:xfrm rot="10800000" flipH="1">
              <a:off x="9879344" y="4635913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25;p52">
              <a:extLst>
                <a:ext uri="{FF2B5EF4-FFF2-40B4-BE49-F238E27FC236}">
                  <a16:creationId xmlns:a16="http://schemas.microsoft.com/office/drawing/2014/main" id="{D0D225F2-050B-4590-9BDE-F282A41161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9343" y="6183858"/>
              <a:ext cx="519695" cy="207554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26;p52">
              <a:extLst>
                <a:ext uri="{FF2B5EF4-FFF2-40B4-BE49-F238E27FC236}">
                  <a16:creationId xmlns:a16="http://schemas.microsoft.com/office/drawing/2014/main" id="{441CBD1F-1DD6-4C71-ABF9-F2124BCA95D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879344" y="5716353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27;p52">
              <a:extLst>
                <a:ext uri="{FF2B5EF4-FFF2-40B4-BE49-F238E27FC236}">
                  <a16:creationId xmlns:a16="http://schemas.microsoft.com/office/drawing/2014/main" id="{8F3BF36C-C44C-46E3-9854-56E7B42DC7B9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879344" y="5171193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228;p52">
              <a:extLst>
                <a:ext uri="{FF2B5EF4-FFF2-40B4-BE49-F238E27FC236}">
                  <a16:creationId xmlns:a16="http://schemas.microsoft.com/office/drawing/2014/main" id="{CB6A7169-3EE4-4760-BA9D-5C69B230044F}"/>
                </a:ext>
              </a:extLst>
            </p:cNvPr>
            <p:cNvCxnSpPr/>
            <p:nvPr/>
          </p:nvCxnSpPr>
          <p:spPr>
            <a:xfrm rot="10800000" flipH="1">
              <a:off x="9321296" y="4637417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229;p52">
              <a:extLst>
                <a:ext uri="{FF2B5EF4-FFF2-40B4-BE49-F238E27FC236}">
                  <a16:creationId xmlns:a16="http://schemas.microsoft.com/office/drawing/2014/main" id="{4F2CFD61-312E-4283-AEC0-71A790B45CB4}"/>
                </a:ext>
              </a:extLst>
            </p:cNvPr>
            <p:cNvCxnSpPr/>
            <p:nvPr/>
          </p:nvCxnSpPr>
          <p:spPr>
            <a:xfrm rot="10800000" flipH="1">
              <a:off x="8735968" y="4635913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230;p52">
              <a:extLst>
                <a:ext uri="{FF2B5EF4-FFF2-40B4-BE49-F238E27FC236}">
                  <a16:creationId xmlns:a16="http://schemas.microsoft.com/office/drawing/2014/main" id="{B98D7E01-7220-457C-9AD2-E77602A9B01B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575" y="4687584"/>
              <a:ext cx="12000" cy="15852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231;p52">
              <a:extLst>
                <a:ext uri="{FF2B5EF4-FFF2-40B4-BE49-F238E27FC236}">
                  <a16:creationId xmlns:a16="http://schemas.microsoft.com/office/drawing/2014/main" id="{AFDDE05C-84AF-4C83-9A4E-FCD07D57B23B}"/>
                </a:ext>
              </a:extLst>
            </p:cNvPr>
            <p:cNvCxnSpPr/>
            <p:nvPr/>
          </p:nvCxnSpPr>
          <p:spPr>
            <a:xfrm>
              <a:off x="8501627" y="4674713"/>
              <a:ext cx="1675600" cy="128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232;p52">
              <a:extLst>
                <a:ext uri="{FF2B5EF4-FFF2-40B4-BE49-F238E27FC236}">
                  <a16:creationId xmlns:a16="http://schemas.microsoft.com/office/drawing/2014/main" id="{A9FAD4CF-D15A-4001-8B0E-D3AA662D89B2}"/>
                </a:ext>
              </a:extLst>
            </p:cNvPr>
            <p:cNvCxnSpPr>
              <a:cxnSpLocks/>
            </p:cNvCxnSpPr>
            <p:nvPr/>
          </p:nvCxnSpPr>
          <p:spPr>
            <a:xfrm>
              <a:off x="10059535" y="4726248"/>
              <a:ext cx="12000" cy="15852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233;p52">
              <a:extLst>
                <a:ext uri="{FF2B5EF4-FFF2-40B4-BE49-F238E27FC236}">
                  <a16:creationId xmlns:a16="http://schemas.microsoft.com/office/drawing/2014/main" id="{DE7C7BFF-9E5F-41E5-9167-52C0B87F3165}"/>
                </a:ext>
              </a:extLst>
            </p:cNvPr>
            <p:cNvCxnSpPr/>
            <p:nvPr/>
          </p:nvCxnSpPr>
          <p:spPr>
            <a:xfrm>
              <a:off x="8348475" y="4726265"/>
              <a:ext cx="1675600" cy="128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A1F3CF-D368-443D-B3E1-6D57C91CAE05}"/>
              </a:ext>
            </a:extLst>
          </p:cNvPr>
          <p:cNvGrpSpPr/>
          <p:nvPr/>
        </p:nvGrpSpPr>
        <p:grpSpPr>
          <a:xfrm>
            <a:off x="6254499" y="4881287"/>
            <a:ext cx="2268488" cy="1755499"/>
            <a:chOff x="9309670" y="4189083"/>
            <a:chExt cx="2268488" cy="17554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0E374B-941D-44B4-8CA0-72C2DC4E4334}"/>
                </a:ext>
              </a:extLst>
            </p:cNvPr>
            <p:cNvSpPr/>
            <p:nvPr/>
          </p:nvSpPr>
          <p:spPr>
            <a:xfrm rot="20361203">
              <a:off x="10920235" y="5542221"/>
              <a:ext cx="640603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9B6D4FC-97F5-463A-B3D7-13F67F2E7002}"/>
                </a:ext>
              </a:extLst>
            </p:cNvPr>
            <p:cNvGrpSpPr/>
            <p:nvPr/>
          </p:nvGrpSpPr>
          <p:grpSpPr>
            <a:xfrm>
              <a:off x="9309670" y="4189083"/>
              <a:ext cx="2268488" cy="1755499"/>
              <a:chOff x="8139256" y="4635913"/>
              <a:chExt cx="2268488" cy="1755499"/>
            </a:xfrm>
          </p:grpSpPr>
          <p:graphicFrame>
            <p:nvGraphicFramePr>
              <p:cNvPr id="22" name="Google Shape;1217;p52">
                <a:extLst>
                  <a:ext uri="{FF2B5EF4-FFF2-40B4-BE49-F238E27FC236}">
                    <a16:creationId xmlns:a16="http://schemas.microsoft.com/office/drawing/2014/main" id="{EF23B796-E5E0-469F-A8AE-DC00C4E9D8B2}"/>
                  </a:ext>
                </a:extLst>
              </p:cNvPr>
              <p:cNvGraphicFramePr/>
              <p:nvPr/>
            </p:nvGraphicFramePr>
            <p:xfrm>
              <a:off x="8686038" y="4639591"/>
              <a:ext cx="1713000" cy="1544267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571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1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1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08000">
                    <a:tc rowSpan="3" gridSpan="3"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400" dirty="0"/>
                        </a:p>
                      </a:txBody>
                      <a:tcPr marL="121900" marR="121900" marT="121900" marB="121900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B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FFFFFF"/>
                        </a:solidFill>
                      </a:tcPr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08000">
                    <a:tc gridSpan="3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28267">
                    <a:tc gridSpan="3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23" name="Google Shape;1221;p52">
                <a:extLst>
                  <a:ext uri="{FF2B5EF4-FFF2-40B4-BE49-F238E27FC236}">
                    <a16:creationId xmlns:a16="http://schemas.microsoft.com/office/drawing/2014/main" id="{C8403B9B-5A13-47C4-A651-32EB735F64DB}"/>
                  </a:ext>
                </a:extLst>
              </p:cNvPr>
              <p:cNvGraphicFramePr/>
              <p:nvPr>
                <p:extLst/>
              </p:nvPr>
            </p:nvGraphicFramePr>
            <p:xfrm>
              <a:off x="8165086" y="4798462"/>
              <a:ext cx="1703463" cy="158520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5678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678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678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28400"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28400"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28400"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cxnSp>
            <p:nvCxnSpPr>
              <p:cNvPr id="24" name="Google Shape;1223;p52">
                <a:extLst>
                  <a:ext uri="{FF2B5EF4-FFF2-40B4-BE49-F238E27FC236}">
                    <a16:creationId xmlns:a16="http://schemas.microsoft.com/office/drawing/2014/main" id="{3825D9B5-FFFD-4EA3-B30D-C031A0EEEA54}"/>
                  </a:ext>
                </a:extLst>
              </p:cNvPr>
              <p:cNvCxnSpPr/>
              <p:nvPr/>
            </p:nvCxnSpPr>
            <p:spPr>
              <a:xfrm rot="10800000" flipH="1">
                <a:off x="8139256" y="4635913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1224;p52">
                <a:extLst>
                  <a:ext uri="{FF2B5EF4-FFF2-40B4-BE49-F238E27FC236}">
                    <a16:creationId xmlns:a16="http://schemas.microsoft.com/office/drawing/2014/main" id="{53C0A327-C919-4DFB-B654-FD553A29634E}"/>
                  </a:ext>
                </a:extLst>
              </p:cNvPr>
              <p:cNvCxnSpPr/>
              <p:nvPr/>
            </p:nvCxnSpPr>
            <p:spPr>
              <a:xfrm rot="10800000" flipH="1">
                <a:off x="9879344" y="4635913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1225;p52">
                <a:extLst>
                  <a:ext uri="{FF2B5EF4-FFF2-40B4-BE49-F238E27FC236}">
                    <a16:creationId xmlns:a16="http://schemas.microsoft.com/office/drawing/2014/main" id="{89EB7E19-A0D4-4FAB-8902-666E6364D3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79343" y="6183858"/>
                <a:ext cx="519695" cy="20755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1226;p52">
                <a:extLst>
                  <a:ext uri="{FF2B5EF4-FFF2-40B4-BE49-F238E27FC236}">
                    <a16:creationId xmlns:a16="http://schemas.microsoft.com/office/drawing/2014/main" id="{BECD2C49-183C-447B-8325-004DF5056A0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9879344" y="5716353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1227;p52">
                <a:extLst>
                  <a:ext uri="{FF2B5EF4-FFF2-40B4-BE49-F238E27FC236}">
                    <a16:creationId xmlns:a16="http://schemas.microsoft.com/office/drawing/2014/main" id="{CBD93753-2E18-41A9-94D0-CD3A167C0DC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9879344" y="5171193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1228;p52">
                <a:extLst>
                  <a:ext uri="{FF2B5EF4-FFF2-40B4-BE49-F238E27FC236}">
                    <a16:creationId xmlns:a16="http://schemas.microsoft.com/office/drawing/2014/main" id="{48A742CE-940E-4084-8E16-927805F560C4}"/>
                  </a:ext>
                </a:extLst>
              </p:cNvPr>
              <p:cNvCxnSpPr/>
              <p:nvPr/>
            </p:nvCxnSpPr>
            <p:spPr>
              <a:xfrm rot="10800000" flipH="1">
                <a:off x="9321296" y="4637417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1229;p52">
                <a:extLst>
                  <a:ext uri="{FF2B5EF4-FFF2-40B4-BE49-F238E27FC236}">
                    <a16:creationId xmlns:a16="http://schemas.microsoft.com/office/drawing/2014/main" id="{84958ADC-29F3-40FE-AA04-86B09C82E14D}"/>
                  </a:ext>
                </a:extLst>
              </p:cNvPr>
              <p:cNvCxnSpPr/>
              <p:nvPr/>
            </p:nvCxnSpPr>
            <p:spPr>
              <a:xfrm rot="10800000" flipH="1">
                <a:off x="8735968" y="4635913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1230;p52">
                <a:extLst>
                  <a:ext uri="{FF2B5EF4-FFF2-40B4-BE49-F238E27FC236}">
                    <a16:creationId xmlns:a16="http://schemas.microsoft.com/office/drawing/2014/main" id="{666B688E-7CE8-4D47-9606-7C0079EC27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25575" y="4687584"/>
                <a:ext cx="12000" cy="1585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1231;p52">
                <a:extLst>
                  <a:ext uri="{FF2B5EF4-FFF2-40B4-BE49-F238E27FC236}">
                    <a16:creationId xmlns:a16="http://schemas.microsoft.com/office/drawing/2014/main" id="{E9AB75E3-10BF-4F09-83DB-088AF60D606D}"/>
                  </a:ext>
                </a:extLst>
              </p:cNvPr>
              <p:cNvCxnSpPr/>
              <p:nvPr/>
            </p:nvCxnSpPr>
            <p:spPr>
              <a:xfrm>
                <a:off x="8501627" y="4674713"/>
                <a:ext cx="1675600" cy="1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1232;p52">
                <a:extLst>
                  <a:ext uri="{FF2B5EF4-FFF2-40B4-BE49-F238E27FC236}">
                    <a16:creationId xmlns:a16="http://schemas.microsoft.com/office/drawing/2014/main" id="{C4FDB7B9-EB3E-4B0A-A782-F8C4449174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9535" y="4726248"/>
                <a:ext cx="12000" cy="1585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1233;p52">
                <a:extLst>
                  <a:ext uri="{FF2B5EF4-FFF2-40B4-BE49-F238E27FC236}">
                    <a16:creationId xmlns:a16="http://schemas.microsoft.com/office/drawing/2014/main" id="{560727FC-56DB-4917-8FB3-727F704F01E5}"/>
                  </a:ext>
                </a:extLst>
              </p:cNvPr>
              <p:cNvCxnSpPr/>
              <p:nvPr/>
            </p:nvCxnSpPr>
            <p:spPr>
              <a:xfrm>
                <a:off x="8348475" y="4726265"/>
                <a:ext cx="1675600" cy="1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0668578-9046-4199-9088-E35585C87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 b="1316"/>
          <a:stretch/>
        </p:blipFill>
        <p:spPr>
          <a:xfrm>
            <a:off x="192377" y="2805741"/>
            <a:ext cx="4390381" cy="13628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42686CA-68EB-4DFC-B027-475F0E06F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60" t="43451" r="8141" b="49869"/>
          <a:stretch/>
        </p:blipFill>
        <p:spPr>
          <a:xfrm>
            <a:off x="2947957" y="3970874"/>
            <a:ext cx="689103" cy="19362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8212041-9B32-40D7-9E72-F352C7276FC6}"/>
              </a:ext>
            </a:extLst>
          </p:cNvPr>
          <p:cNvSpPr/>
          <p:nvPr/>
        </p:nvSpPr>
        <p:spPr>
          <a:xfrm rot="1529511">
            <a:off x="3837085" y="3153300"/>
            <a:ext cx="851544" cy="723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E8746AB-BA6E-4986-9243-3F53C26066B8}"/>
              </a:ext>
            </a:extLst>
          </p:cNvPr>
          <p:cNvSpPr/>
          <p:nvPr/>
        </p:nvSpPr>
        <p:spPr>
          <a:xfrm>
            <a:off x="3686184" y="3277411"/>
            <a:ext cx="1030333" cy="681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7493F63-FC16-427D-8A4B-F22347448D9E}"/>
              </a:ext>
            </a:extLst>
          </p:cNvPr>
          <p:cNvSpPr/>
          <p:nvPr/>
        </p:nvSpPr>
        <p:spPr>
          <a:xfrm>
            <a:off x="456282" y="2711151"/>
            <a:ext cx="3406680" cy="1583695"/>
          </a:xfrm>
          <a:custGeom>
            <a:avLst/>
            <a:gdLst>
              <a:gd name="connsiteX0" fmla="*/ 3610571 w 3611260"/>
              <a:gd name="connsiteY0" fmla="*/ 495837 h 1680693"/>
              <a:gd name="connsiteX1" fmla="*/ 3604131 w 3611260"/>
              <a:gd name="connsiteY1" fmla="*/ 656823 h 1680693"/>
              <a:gd name="connsiteX2" fmla="*/ 3578374 w 3611260"/>
              <a:gd name="connsiteY2" fmla="*/ 701899 h 1680693"/>
              <a:gd name="connsiteX3" fmla="*/ 3559055 w 3611260"/>
              <a:gd name="connsiteY3" fmla="*/ 734096 h 1680693"/>
              <a:gd name="connsiteX4" fmla="*/ 3552616 w 3611260"/>
              <a:gd name="connsiteY4" fmla="*/ 753415 h 1680693"/>
              <a:gd name="connsiteX5" fmla="*/ 3468903 w 3611260"/>
              <a:gd name="connsiteY5" fmla="*/ 817809 h 1680693"/>
              <a:gd name="connsiteX6" fmla="*/ 3443146 w 3611260"/>
              <a:gd name="connsiteY6" fmla="*/ 843567 h 1680693"/>
              <a:gd name="connsiteX7" fmla="*/ 3378751 w 3611260"/>
              <a:gd name="connsiteY7" fmla="*/ 869324 h 1680693"/>
              <a:gd name="connsiteX8" fmla="*/ 3275720 w 3611260"/>
              <a:gd name="connsiteY8" fmla="*/ 914400 h 1680693"/>
              <a:gd name="connsiteX9" fmla="*/ 3146931 w 3611260"/>
              <a:gd name="connsiteY9" fmla="*/ 959477 h 1680693"/>
              <a:gd name="connsiteX10" fmla="*/ 3101855 w 3611260"/>
              <a:gd name="connsiteY10" fmla="*/ 965916 h 1680693"/>
              <a:gd name="connsiteX11" fmla="*/ 3043900 w 3611260"/>
              <a:gd name="connsiteY11" fmla="*/ 985234 h 1680693"/>
              <a:gd name="connsiteX12" fmla="*/ 2966627 w 3611260"/>
              <a:gd name="connsiteY12" fmla="*/ 1004553 h 1680693"/>
              <a:gd name="connsiteX13" fmla="*/ 2831399 w 3611260"/>
              <a:gd name="connsiteY13" fmla="*/ 1043189 h 1680693"/>
              <a:gd name="connsiteX14" fmla="*/ 2702610 w 3611260"/>
              <a:gd name="connsiteY14" fmla="*/ 1101144 h 1680693"/>
              <a:gd name="connsiteX15" fmla="*/ 2612458 w 3611260"/>
              <a:gd name="connsiteY15" fmla="*/ 1165538 h 1680693"/>
              <a:gd name="connsiteX16" fmla="*/ 2535185 w 3611260"/>
              <a:gd name="connsiteY16" fmla="*/ 1249251 h 1680693"/>
              <a:gd name="connsiteX17" fmla="*/ 2496548 w 3611260"/>
              <a:gd name="connsiteY17" fmla="*/ 1332964 h 1680693"/>
              <a:gd name="connsiteX18" fmla="*/ 2470791 w 3611260"/>
              <a:gd name="connsiteY18" fmla="*/ 1403798 h 1680693"/>
              <a:gd name="connsiteX19" fmla="*/ 2464351 w 3611260"/>
              <a:gd name="connsiteY19" fmla="*/ 1442434 h 1680693"/>
              <a:gd name="connsiteX20" fmla="*/ 2445033 w 3611260"/>
              <a:gd name="connsiteY20" fmla="*/ 1506829 h 1680693"/>
              <a:gd name="connsiteX21" fmla="*/ 2438593 w 3611260"/>
              <a:gd name="connsiteY21" fmla="*/ 1532586 h 1680693"/>
              <a:gd name="connsiteX22" fmla="*/ 2419275 w 3611260"/>
              <a:gd name="connsiteY22" fmla="*/ 1551905 h 1680693"/>
              <a:gd name="connsiteX23" fmla="*/ 2399957 w 3611260"/>
              <a:gd name="connsiteY23" fmla="*/ 1584102 h 1680693"/>
              <a:gd name="connsiteX24" fmla="*/ 2342002 w 3611260"/>
              <a:gd name="connsiteY24" fmla="*/ 1648496 h 1680693"/>
              <a:gd name="connsiteX25" fmla="*/ 2232531 w 3611260"/>
              <a:gd name="connsiteY25" fmla="*/ 1674254 h 1680693"/>
              <a:gd name="connsiteX26" fmla="*/ 1388965 w 3611260"/>
              <a:gd name="connsiteY26" fmla="*/ 1680693 h 1680693"/>
              <a:gd name="connsiteX27" fmla="*/ 616233 w 3611260"/>
              <a:gd name="connsiteY27" fmla="*/ 1674254 h 1680693"/>
              <a:gd name="connsiteX28" fmla="*/ 287822 w 3611260"/>
              <a:gd name="connsiteY28" fmla="*/ 1622738 h 1680693"/>
              <a:gd name="connsiteX29" fmla="*/ 236306 w 3611260"/>
              <a:gd name="connsiteY29" fmla="*/ 1609860 h 1680693"/>
              <a:gd name="connsiteX30" fmla="*/ 152593 w 3611260"/>
              <a:gd name="connsiteY30" fmla="*/ 1564784 h 1680693"/>
              <a:gd name="connsiteX31" fmla="*/ 113957 w 3611260"/>
              <a:gd name="connsiteY31" fmla="*/ 1545465 h 1680693"/>
              <a:gd name="connsiteX32" fmla="*/ 56002 w 3611260"/>
              <a:gd name="connsiteY32" fmla="*/ 1481071 h 1680693"/>
              <a:gd name="connsiteX33" fmla="*/ 17365 w 3611260"/>
              <a:gd name="connsiteY33" fmla="*/ 1429555 h 1680693"/>
              <a:gd name="connsiteX34" fmla="*/ 17365 w 3611260"/>
              <a:gd name="connsiteY34" fmla="*/ 1133341 h 1680693"/>
              <a:gd name="connsiteX35" fmla="*/ 62441 w 3611260"/>
              <a:gd name="connsiteY35" fmla="*/ 1049629 h 1680693"/>
              <a:gd name="connsiteX36" fmla="*/ 113957 w 3611260"/>
              <a:gd name="connsiteY36" fmla="*/ 959477 h 1680693"/>
              <a:gd name="connsiteX37" fmla="*/ 197669 w 3611260"/>
              <a:gd name="connsiteY37" fmla="*/ 862885 h 1680693"/>
              <a:gd name="connsiteX38" fmla="*/ 249185 w 3611260"/>
              <a:gd name="connsiteY38" fmla="*/ 798491 h 1680693"/>
              <a:gd name="connsiteX39" fmla="*/ 300700 w 3611260"/>
              <a:gd name="connsiteY39" fmla="*/ 734096 h 1680693"/>
              <a:gd name="connsiteX40" fmla="*/ 416610 w 3611260"/>
              <a:gd name="connsiteY40" fmla="*/ 637505 h 1680693"/>
              <a:gd name="connsiteX41" fmla="*/ 564717 w 3611260"/>
              <a:gd name="connsiteY41" fmla="*/ 547353 h 1680693"/>
              <a:gd name="connsiteX42" fmla="*/ 641991 w 3611260"/>
              <a:gd name="connsiteY42" fmla="*/ 495837 h 1680693"/>
              <a:gd name="connsiteX43" fmla="*/ 815855 w 3611260"/>
              <a:gd name="connsiteY43" fmla="*/ 405685 h 1680693"/>
              <a:gd name="connsiteX44" fmla="*/ 899568 w 3611260"/>
              <a:gd name="connsiteY44" fmla="*/ 367048 h 1680693"/>
              <a:gd name="connsiteX45" fmla="*/ 944644 w 3611260"/>
              <a:gd name="connsiteY45" fmla="*/ 334851 h 1680693"/>
              <a:gd name="connsiteX46" fmla="*/ 1073433 w 3611260"/>
              <a:gd name="connsiteY46" fmla="*/ 296215 h 1680693"/>
              <a:gd name="connsiteX47" fmla="*/ 1131388 w 3611260"/>
              <a:gd name="connsiteY47" fmla="*/ 276896 h 1680693"/>
              <a:gd name="connsiteX48" fmla="*/ 1182903 w 3611260"/>
              <a:gd name="connsiteY48" fmla="*/ 264017 h 1680693"/>
              <a:gd name="connsiteX49" fmla="*/ 1221540 w 3611260"/>
              <a:gd name="connsiteY49" fmla="*/ 251138 h 1680693"/>
              <a:gd name="connsiteX50" fmla="*/ 1266616 w 3611260"/>
              <a:gd name="connsiteY50" fmla="*/ 244699 h 1680693"/>
              <a:gd name="connsiteX51" fmla="*/ 1369647 w 3611260"/>
              <a:gd name="connsiteY51" fmla="*/ 212502 h 1680693"/>
              <a:gd name="connsiteX52" fmla="*/ 1498436 w 3611260"/>
              <a:gd name="connsiteY52" fmla="*/ 199623 h 1680693"/>
              <a:gd name="connsiteX53" fmla="*/ 1607906 w 3611260"/>
              <a:gd name="connsiteY53" fmla="*/ 167426 h 1680693"/>
              <a:gd name="connsiteX54" fmla="*/ 1672300 w 3611260"/>
              <a:gd name="connsiteY54" fmla="*/ 148107 h 1680693"/>
              <a:gd name="connsiteX55" fmla="*/ 1723816 w 3611260"/>
              <a:gd name="connsiteY55" fmla="*/ 128789 h 1680693"/>
              <a:gd name="connsiteX56" fmla="*/ 1775331 w 3611260"/>
              <a:gd name="connsiteY56" fmla="*/ 122350 h 1680693"/>
              <a:gd name="connsiteX57" fmla="*/ 1820408 w 3611260"/>
              <a:gd name="connsiteY57" fmla="*/ 103031 h 1680693"/>
              <a:gd name="connsiteX58" fmla="*/ 1884802 w 3611260"/>
              <a:gd name="connsiteY58" fmla="*/ 90153 h 1680693"/>
              <a:gd name="connsiteX59" fmla="*/ 1929878 w 3611260"/>
              <a:gd name="connsiteY59" fmla="*/ 77274 h 1680693"/>
              <a:gd name="connsiteX60" fmla="*/ 1968515 w 3611260"/>
              <a:gd name="connsiteY60" fmla="*/ 64395 h 1680693"/>
              <a:gd name="connsiteX61" fmla="*/ 2058667 w 3611260"/>
              <a:gd name="connsiteY61" fmla="*/ 45077 h 1680693"/>
              <a:gd name="connsiteX62" fmla="*/ 2084424 w 3611260"/>
              <a:gd name="connsiteY62" fmla="*/ 38637 h 1680693"/>
              <a:gd name="connsiteX63" fmla="*/ 2116622 w 3611260"/>
              <a:gd name="connsiteY63" fmla="*/ 32198 h 1680693"/>
              <a:gd name="connsiteX64" fmla="*/ 2168137 w 3611260"/>
              <a:gd name="connsiteY64" fmla="*/ 19319 h 1680693"/>
              <a:gd name="connsiteX65" fmla="*/ 2374199 w 3611260"/>
              <a:gd name="connsiteY65" fmla="*/ 0 h 1680693"/>
              <a:gd name="connsiteX66" fmla="*/ 2618898 w 3611260"/>
              <a:gd name="connsiteY66" fmla="*/ 25758 h 1680693"/>
              <a:gd name="connsiteX67" fmla="*/ 2657534 w 3611260"/>
              <a:gd name="connsiteY67" fmla="*/ 38637 h 1680693"/>
              <a:gd name="connsiteX68" fmla="*/ 2683292 w 3611260"/>
              <a:gd name="connsiteY68" fmla="*/ 45077 h 1680693"/>
              <a:gd name="connsiteX69" fmla="*/ 2709050 w 3611260"/>
              <a:gd name="connsiteY69" fmla="*/ 57955 h 1680693"/>
              <a:gd name="connsiteX70" fmla="*/ 2805641 w 3611260"/>
              <a:gd name="connsiteY70" fmla="*/ 77274 h 1680693"/>
              <a:gd name="connsiteX71" fmla="*/ 2915112 w 3611260"/>
              <a:gd name="connsiteY71" fmla="*/ 128789 h 1680693"/>
              <a:gd name="connsiteX72" fmla="*/ 3024582 w 3611260"/>
              <a:gd name="connsiteY72" fmla="*/ 173865 h 1680693"/>
              <a:gd name="connsiteX73" fmla="*/ 3082537 w 3611260"/>
              <a:gd name="connsiteY73" fmla="*/ 186744 h 1680693"/>
              <a:gd name="connsiteX74" fmla="*/ 3146931 w 3611260"/>
              <a:gd name="connsiteY74" fmla="*/ 199623 h 1680693"/>
              <a:gd name="connsiteX75" fmla="*/ 3211326 w 3611260"/>
              <a:gd name="connsiteY75" fmla="*/ 225381 h 1680693"/>
              <a:gd name="connsiteX76" fmla="*/ 3269281 w 3611260"/>
              <a:gd name="connsiteY76" fmla="*/ 251138 h 1680693"/>
              <a:gd name="connsiteX77" fmla="*/ 3346554 w 3611260"/>
              <a:gd name="connsiteY77" fmla="*/ 264017 h 1680693"/>
              <a:gd name="connsiteX78" fmla="*/ 3365872 w 3611260"/>
              <a:gd name="connsiteY78" fmla="*/ 276896 h 1680693"/>
              <a:gd name="connsiteX79" fmla="*/ 3385191 w 3611260"/>
              <a:gd name="connsiteY79" fmla="*/ 283336 h 1680693"/>
              <a:gd name="connsiteX80" fmla="*/ 3417388 w 3611260"/>
              <a:gd name="connsiteY80" fmla="*/ 309093 h 1680693"/>
              <a:gd name="connsiteX81" fmla="*/ 3443146 w 3611260"/>
              <a:gd name="connsiteY81" fmla="*/ 321972 h 1680693"/>
              <a:gd name="connsiteX82" fmla="*/ 3488222 w 3611260"/>
              <a:gd name="connsiteY82" fmla="*/ 354169 h 1680693"/>
              <a:gd name="connsiteX83" fmla="*/ 3526858 w 3611260"/>
              <a:gd name="connsiteY83" fmla="*/ 379927 h 1680693"/>
              <a:gd name="connsiteX84" fmla="*/ 3552616 w 3611260"/>
              <a:gd name="connsiteY84" fmla="*/ 425003 h 1680693"/>
              <a:gd name="connsiteX85" fmla="*/ 3565495 w 3611260"/>
              <a:gd name="connsiteY85" fmla="*/ 463640 h 1680693"/>
              <a:gd name="connsiteX86" fmla="*/ 3591253 w 3611260"/>
              <a:gd name="connsiteY86" fmla="*/ 489398 h 1680693"/>
              <a:gd name="connsiteX87" fmla="*/ 3610571 w 3611260"/>
              <a:gd name="connsiteY87" fmla="*/ 495837 h 168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611260" h="1680693">
                <a:moveTo>
                  <a:pt x="3610571" y="495837"/>
                </a:moveTo>
                <a:cubicBezTo>
                  <a:pt x="3612717" y="523741"/>
                  <a:pt x="3609657" y="603403"/>
                  <a:pt x="3604131" y="656823"/>
                </a:cubicBezTo>
                <a:cubicBezTo>
                  <a:pt x="3603041" y="667364"/>
                  <a:pt x="3584284" y="692443"/>
                  <a:pt x="3578374" y="701899"/>
                </a:cubicBezTo>
                <a:cubicBezTo>
                  <a:pt x="3571740" y="712513"/>
                  <a:pt x="3564652" y="722901"/>
                  <a:pt x="3559055" y="734096"/>
                </a:cubicBezTo>
                <a:cubicBezTo>
                  <a:pt x="3556019" y="740167"/>
                  <a:pt x="3557126" y="748342"/>
                  <a:pt x="3552616" y="753415"/>
                </a:cubicBezTo>
                <a:cubicBezTo>
                  <a:pt x="3513724" y="797169"/>
                  <a:pt x="3509977" y="784949"/>
                  <a:pt x="3468903" y="817809"/>
                </a:cubicBezTo>
                <a:cubicBezTo>
                  <a:pt x="3459422" y="825394"/>
                  <a:pt x="3452860" y="836282"/>
                  <a:pt x="3443146" y="843567"/>
                </a:cubicBezTo>
                <a:cubicBezTo>
                  <a:pt x="3427985" y="854938"/>
                  <a:pt x="3394337" y="864129"/>
                  <a:pt x="3378751" y="869324"/>
                </a:cubicBezTo>
                <a:cubicBezTo>
                  <a:pt x="3315996" y="911162"/>
                  <a:pt x="3362865" y="885351"/>
                  <a:pt x="3275720" y="914400"/>
                </a:cubicBezTo>
                <a:cubicBezTo>
                  <a:pt x="3217033" y="933962"/>
                  <a:pt x="3214583" y="941674"/>
                  <a:pt x="3146931" y="959477"/>
                </a:cubicBezTo>
                <a:cubicBezTo>
                  <a:pt x="3132253" y="963340"/>
                  <a:pt x="3116880" y="963770"/>
                  <a:pt x="3101855" y="965916"/>
                </a:cubicBezTo>
                <a:cubicBezTo>
                  <a:pt x="3082537" y="972355"/>
                  <a:pt x="3063480" y="979640"/>
                  <a:pt x="3043900" y="985234"/>
                </a:cubicBezTo>
                <a:cubicBezTo>
                  <a:pt x="3018371" y="992528"/>
                  <a:pt x="2992027" y="996823"/>
                  <a:pt x="2966627" y="1004553"/>
                </a:cubicBezTo>
                <a:cubicBezTo>
                  <a:pt x="2823294" y="1048176"/>
                  <a:pt x="2965672" y="1016334"/>
                  <a:pt x="2831399" y="1043189"/>
                </a:cubicBezTo>
                <a:cubicBezTo>
                  <a:pt x="2788469" y="1062507"/>
                  <a:pt x="2741779" y="1075030"/>
                  <a:pt x="2702610" y="1101144"/>
                </a:cubicBezTo>
                <a:cubicBezTo>
                  <a:pt x="2654761" y="1133044"/>
                  <a:pt x="2664365" y="1125610"/>
                  <a:pt x="2612458" y="1165538"/>
                </a:cubicBezTo>
                <a:cubicBezTo>
                  <a:pt x="2582290" y="1188744"/>
                  <a:pt x="2551057" y="1212215"/>
                  <a:pt x="2535185" y="1249251"/>
                </a:cubicBezTo>
                <a:cubicBezTo>
                  <a:pt x="2510195" y="1307562"/>
                  <a:pt x="2523178" y="1279706"/>
                  <a:pt x="2496548" y="1332964"/>
                </a:cubicBezTo>
                <a:cubicBezTo>
                  <a:pt x="2479000" y="1438256"/>
                  <a:pt x="2505503" y="1308341"/>
                  <a:pt x="2470791" y="1403798"/>
                </a:cubicBezTo>
                <a:cubicBezTo>
                  <a:pt x="2466329" y="1416068"/>
                  <a:pt x="2467287" y="1429712"/>
                  <a:pt x="2464351" y="1442434"/>
                </a:cubicBezTo>
                <a:cubicBezTo>
                  <a:pt x="2448640" y="1510511"/>
                  <a:pt x="2456833" y="1465529"/>
                  <a:pt x="2445033" y="1506829"/>
                </a:cubicBezTo>
                <a:cubicBezTo>
                  <a:pt x="2442602" y="1515338"/>
                  <a:pt x="2442984" y="1524902"/>
                  <a:pt x="2438593" y="1532586"/>
                </a:cubicBezTo>
                <a:cubicBezTo>
                  <a:pt x="2434075" y="1540493"/>
                  <a:pt x="2424739" y="1544619"/>
                  <a:pt x="2419275" y="1551905"/>
                </a:cubicBezTo>
                <a:cubicBezTo>
                  <a:pt x="2411766" y="1561918"/>
                  <a:pt x="2407319" y="1573980"/>
                  <a:pt x="2399957" y="1584102"/>
                </a:cubicBezTo>
                <a:cubicBezTo>
                  <a:pt x="2396999" y="1588169"/>
                  <a:pt x="2352806" y="1642678"/>
                  <a:pt x="2342002" y="1648496"/>
                </a:cubicBezTo>
                <a:cubicBezTo>
                  <a:pt x="2314550" y="1663278"/>
                  <a:pt x="2264379" y="1673796"/>
                  <a:pt x="2232531" y="1674254"/>
                </a:cubicBezTo>
                <a:lnTo>
                  <a:pt x="1388965" y="1680693"/>
                </a:lnTo>
                <a:lnTo>
                  <a:pt x="616233" y="1674254"/>
                </a:lnTo>
                <a:cubicBezTo>
                  <a:pt x="455283" y="1671955"/>
                  <a:pt x="472286" y="1665307"/>
                  <a:pt x="287822" y="1622738"/>
                </a:cubicBezTo>
                <a:cubicBezTo>
                  <a:pt x="270575" y="1618758"/>
                  <a:pt x="236306" y="1609860"/>
                  <a:pt x="236306" y="1609860"/>
                </a:cubicBezTo>
                <a:cubicBezTo>
                  <a:pt x="141140" y="1562276"/>
                  <a:pt x="259506" y="1622353"/>
                  <a:pt x="152593" y="1564784"/>
                </a:cubicBezTo>
                <a:cubicBezTo>
                  <a:pt x="139915" y="1557957"/>
                  <a:pt x="125602" y="1553934"/>
                  <a:pt x="113957" y="1545465"/>
                </a:cubicBezTo>
                <a:cubicBezTo>
                  <a:pt x="89516" y="1527689"/>
                  <a:pt x="75418" y="1503260"/>
                  <a:pt x="56002" y="1481071"/>
                </a:cubicBezTo>
                <a:cubicBezTo>
                  <a:pt x="20152" y="1440100"/>
                  <a:pt x="51928" y="1487159"/>
                  <a:pt x="17365" y="1429555"/>
                </a:cubicBezTo>
                <a:cubicBezTo>
                  <a:pt x="-9750" y="1321092"/>
                  <a:pt x="-1460" y="1363943"/>
                  <a:pt x="17365" y="1133341"/>
                </a:cubicBezTo>
                <a:cubicBezTo>
                  <a:pt x="19606" y="1105887"/>
                  <a:pt x="49559" y="1071712"/>
                  <a:pt x="62441" y="1049629"/>
                </a:cubicBezTo>
                <a:cubicBezTo>
                  <a:pt x="88480" y="1004990"/>
                  <a:pt x="77413" y="1006172"/>
                  <a:pt x="113957" y="959477"/>
                </a:cubicBezTo>
                <a:cubicBezTo>
                  <a:pt x="140216" y="925924"/>
                  <a:pt x="170265" y="895509"/>
                  <a:pt x="197669" y="862885"/>
                </a:cubicBezTo>
                <a:cubicBezTo>
                  <a:pt x="215349" y="841837"/>
                  <a:pt x="232013" y="819956"/>
                  <a:pt x="249185" y="798491"/>
                </a:cubicBezTo>
                <a:cubicBezTo>
                  <a:pt x="266357" y="777026"/>
                  <a:pt x="279583" y="751694"/>
                  <a:pt x="300700" y="734096"/>
                </a:cubicBezTo>
                <a:cubicBezTo>
                  <a:pt x="339337" y="701899"/>
                  <a:pt x="374763" y="665403"/>
                  <a:pt x="416610" y="637505"/>
                </a:cubicBezTo>
                <a:cubicBezTo>
                  <a:pt x="566784" y="537388"/>
                  <a:pt x="359864" y="673416"/>
                  <a:pt x="564717" y="547353"/>
                </a:cubicBezTo>
                <a:cubicBezTo>
                  <a:pt x="591082" y="531128"/>
                  <a:pt x="615219" y="511382"/>
                  <a:pt x="641991" y="495837"/>
                </a:cubicBezTo>
                <a:cubicBezTo>
                  <a:pt x="658095" y="486486"/>
                  <a:pt x="774455" y="425399"/>
                  <a:pt x="815855" y="405685"/>
                </a:cubicBezTo>
                <a:cubicBezTo>
                  <a:pt x="843603" y="392472"/>
                  <a:pt x="874559" y="384911"/>
                  <a:pt x="899568" y="367048"/>
                </a:cubicBezTo>
                <a:cubicBezTo>
                  <a:pt x="914593" y="356316"/>
                  <a:pt x="928129" y="343109"/>
                  <a:pt x="944644" y="334851"/>
                </a:cubicBezTo>
                <a:cubicBezTo>
                  <a:pt x="968439" y="322954"/>
                  <a:pt x="1051913" y="302671"/>
                  <a:pt x="1073433" y="296215"/>
                </a:cubicBezTo>
                <a:cubicBezTo>
                  <a:pt x="1092938" y="290364"/>
                  <a:pt x="1111852" y="282642"/>
                  <a:pt x="1131388" y="276896"/>
                </a:cubicBezTo>
                <a:cubicBezTo>
                  <a:pt x="1148369" y="271901"/>
                  <a:pt x="1165884" y="268880"/>
                  <a:pt x="1182903" y="264017"/>
                </a:cubicBezTo>
                <a:cubicBezTo>
                  <a:pt x="1195956" y="260287"/>
                  <a:pt x="1208312" y="254191"/>
                  <a:pt x="1221540" y="251138"/>
                </a:cubicBezTo>
                <a:cubicBezTo>
                  <a:pt x="1236329" y="247725"/>
                  <a:pt x="1251733" y="247676"/>
                  <a:pt x="1266616" y="244699"/>
                </a:cubicBezTo>
                <a:cubicBezTo>
                  <a:pt x="1497812" y="198460"/>
                  <a:pt x="1133820" y="267991"/>
                  <a:pt x="1369647" y="212502"/>
                </a:cubicBezTo>
                <a:cubicBezTo>
                  <a:pt x="1381061" y="209816"/>
                  <a:pt x="1493755" y="200049"/>
                  <a:pt x="1498436" y="199623"/>
                </a:cubicBezTo>
                <a:cubicBezTo>
                  <a:pt x="1594216" y="163706"/>
                  <a:pt x="1504277" y="194697"/>
                  <a:pt x="1607906" y="167426"/>
                </a:cubicBezTo>
                <a:cubicBezTo>
                  <a:pt x="1629578" y="161723"/>
                  <a:pt x="1651040" y="155194"/>
                  <a:pt x="1672300" y="148107"/>
                </a:cubicBezTo>
                <a:cubicBezTo>
                  <a:pt x="1689699" y="142307"/>
                  <a:pt x="1706024" y="133237"/>
                  <a:pt x="1723816" y="128789"/>
                </a:cubicBezTo>
                <a:cubicBezTo>
                  <a:pt x="1740605" y="124592"/>
                  <a:pt x="1758159" y="124496"/>
                  <a:pt x="1775331" y="122350"/>
                </a:cubicBezTo>
                <a:cubicBezTo>
                  <a:pt x="1790357" y="115910"/>
                  <a:pt x="1804725" y="107644"/>
                  <a:pt x="1820408" y="103031"/>
                </a:cubicBezTo>
                <a:cubicBezTo>
                  <a:pt x="1841408" y="96855"/>
                  <a:pt x="1863494" y="95166"/>
                  <a:pt x="1884802" y="90153"/>
                </a:cubicBezTo>
                <a:cubicBezTo>
                  <a:pt x="1900013" y="86574"/>
                  <a:pt x="1914942" y="81870"/>
                  <a:pt x="1929878" y="77274"/>
                </a:cubicBezTo>
                <a:cubicBezTo>
                  <a:pt x="1942853" y="73282"/>
                  <a:pt x="1955512" y="68296"/>
                  <a:pt x="1968515" y="64395"/>
                </a:cubicBezTo>
                <a:cubicBezTo>
                  <a:pt x="1993037" y="57038"/>
                  <a:pt x="2041176" y="48825"/>
                  <a:pt x="2058667" y="45077"/>
                </a:cubicBezTo>
                <a:cubicBezTo>
                  <a:pt x="2067321" y="43223"/>
                  <a:pt x="2075785" y="40557"/>
                  <a:pt x="2084424" y="38637"/>
                </a:cubicBezTo>
                <a:cubicBezTo>
                  <a:pt x="2095109" y="36263"/>
                  <a:pt x="2105957" y="34659"/>
                  <a:pt x="2116622" y="32198"/>
                </a:cubicBezTo>
                <a:cubicBezTo>
                  <a:pt x="2133869" y="28218"/>
                  <a:pt x="2150628" y="21913"/>
                  <a:pt x="2168137" y="19319"/>
                </a:cubicBezTo>
                <a:cubicBezTo>
                  <a:pt x="2227886" y="10467"/>
                  <a:pt x="2311316" y="4838"/>
                  <a:pt x="2374199" y="0"/>
                </a:cubicBezTo>
                <a:cubicBezTo>
                  <a:pt x="2588929" y="20781"/>
                  <a:pt x="2507642" y="9865"/>
                  <a:pt x="2618898" y="25758"/>
                </a:cubicBezTo>
                <a:cubicBezTo>
                  <a:pt x="2631777" y="30051"/>
                  <a:pt x="2644531" y="34736"/>
                  <a:pt x="2657534" y="38637"/>
                </a:cubicBezTo>
                <a:cubicBezTo>
                  <a:pt x="2666011" y="41180"/>
                  <a:pt x="2675005" y="41970"/>
                  <a:pt x="2683292" y="45077"/>
                </a:cubicBezTo>
                <a:cubicBezTo>
                  <a:pt x="2692280" y="48447"/>
                  <a:pt x="2699943" y="54920"/>
                  <a:pt x="2709050" y="57955"/>
                </a:cubicBezTo>
                <a:cubicBezTo>
                  <a:pt x="2746311" y="70375"/>
                  <a:pt x="2767892" y="71881"/>
                  <a:pt x="2805641" y="77274"/>
                </a:cubicBezTo>
                <a:cubicBezTo>
                  <a:pt x="2902250" y="115917"/>
                  <a:pt x="2733646" y="47443"/>
                  <a:pt x="2915112" y="128789"/>
                </a:cubicBezTo>
                <a:cubicBezTo>
                  <a:pt x="2951122" y="144931"/>
                  <a:pt x="2986059" y="165304"/>
                  <a:pt x="3024582" y="173865"/>
                </a:cubicBezTo>
                <a:cubicBezTo>
                  <a:pt x="3043900" y="178158"/>
                  <a:pt x="3063132" y="182863"/>
                  <a:pt x="3082537" y="186744"/>
                </a:cubicBezTo>
                <a:cubicBezTo>
                  <a:pt x="3101293" y="190495"/>
                  <a:pt x="3127899" y="192826"/>
                  <a:pt x="3146931" y="199623"/>
                </a:cubicBezTo>
                <a:cubicBezTo>
                  <a:pt x="3168703" y="207399"/>
                  <a:pt x="3190019" y="216410"/>
                  <a:pt x="3211326" y="225381"/>
                </a:cubicBezTo>
                <a:cubicBezTo>
                  <a:pt x="3230810" y="233585"/>
                  <a:pt x="3248954" y="245330"/>
                  <a:pt x="3269281" y="251138"/>
                </a:cubicBezTo>
                <a:cubicBezTo>
                  <a:pt x="3294389" y="258312"/>
                  <a:pt x="3320796" y="259724"/>
                  <a:pt x="3346554" y="264017"/>
                </a:cubicBezTo>
                <a:cubicBezTo>
                  <a:pt x="3352993" y="268310"/>
                  <a:pt x="3358950" y="273435"/>
                  <a:pt x="3365872" y="276896"/>
                </a:cubicBezTo>
                <a:cubicBezTo>
                  <a:pt x="3371943" y="279932"/>
                  <a:pt x="3379435" y="279738"/>
                  <a:pt x="3385191" y="283336"/>
                </a:cubicBezTo>
                <a:cubicBezTo>
                  <a:pt x="3396846" y="290620"/>
                  <a:pt x="3405952" y="301469"/>
                  <a:pt x="3417388" y="309093"/>
                </a:cubicBezTo>
                <a:cubicBezTo>
                  <a:pt x="3425375" y="314418"/>
                  <a:pt x="3435047" y="316818"/>
                  <a:pt x="3443146" y="321972"/>
                </a:cubicBezTo>
                <a:cubicBezTo>
                  <a:pt x="3458724" y="331885"/>
                  <a:pt x="3473804" y="342634"/>
                  <a:pt x="3488222" y="354169"/>
                </a:cubicBezTo>
                <a:cubicBezTo>
                  <a:pt x="3522677" y="381733"/>
                  <a:pt x="3491196" y="368040"/>
                  <a:pt x="3526858" y="379927"/>
                </a:cubicBezTo>
                <a:cubicBezTo>
                  <a:pt x="3546557" y="439020"/>
                  <a:pt x="3513628" y="347028"/>
                  <a:pt x="3552616" y="425003"/>
                </a:cubicBezTo>
                <a:cubicBezTo>
                  <a:pt x="3558687" y="437145"/>
                  <a:pt x="3555896" y="454041"/>
                  <a:pt x="3565495" y="463640"/>
                </a:cubicBezTo>
                <a:cubicBezTo>
                  <a:pt x="3574081" y="472226"/>
                  <a:pt x="3583351" y="480179"/>
                  <a:pt x="3591253" y="489398"/>
                </a:cubicBezTo>
                <a:cubicBezTo>
                  <a:pt x="3596289" y="495274"/>
                  <a:pt x="3608425" y="467933"/>
                  <a:pt x="3610571" y="495837"/>
                </a:cubicBezTo>
                <a:close/>
              </a:path>
            </a:pathLst>
          </a:custGeom>
          <a:noFill/>
          <a:ln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Up 39">
            <a:extLst>
              <a:ext uri="{FF2B5EF4-FFF2-40B4-BE49-F238E27FC236}">
                <a16:creationId xmlns:a16="http://schemas.microsoft.com/office/drawing/2014/main" id="{5F6B9A03-314A-43E5-B417-5CDA5C5523C1}"/>
              </a:ext>
            </a:extLst>
          </p:cNvPr>
          <p:cNvSpPr/>
          <p:nvPr/>
        </p:nvSpPr>
        <p:spPr>
          <a:xfrm>
            <a:off x="3183849" y="4251093"/>
            <a:ext cx="313714" cy="3872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584559-B88A-402F-9753-57B39A29B0A4}"/>
              </a:ext>
            </a:extLst>
          </p:cNvPr>
          <p:cNvSpPr txBox="1"/>
          <p:nvPr/>
        </p:nvSpPr>
        <p:spPr>
          <a:xfrm>
            <a:off x="3553100" y="5079694"/>
            <a:ext cx="79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94EEA6-94AE-4DB9-AE34-CFCF82505E35}"/>
              </a:ext>
            </a:extLst>
          </p:cNvPr>
          <p:cNvSpPr txBox="1"/>
          <p:nvPr/>
        </p:nvSpPr>
        <p:spPr>
          <a:xfrm>
            <a:off x="3565648" y="5597852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Sibling</a:t>
            </a:r>
          </a:p>
        </p:txBody>
      </p:sp>
      <p:sp>
        <p:nvSpPr>
          <p:cNvPr id="43" name="Arrow: Bent 42">
            <a:extLst>
              <a:ext uri="{FF2B5EF4-FFF2-40B4-BE49-F238E27FC236}">
                <a16:creationId xmlns:a16="http://schemas.microsoft.com/office/drawing/2014/main" id="{68354EE2-B0BC-46AC-8EDC-B1622F20DC59}"/>
              </a:ext>
            </a:extLst>
          </p:cNvPr>
          <p:cNvSpPr/>
          <p:nvPr/>
        </p:nvSpPr>
        <p:spPr>
          <a:xfrm rot="10800000" flipH="1">
            <a:off x="2171509" y="4991147"/>
            <a:ext cx="1189972" cy="865473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81A6D2-55A2-4A1F-8D47-DE2FB25C6761}"/>
              </a:ext>
            </a:extLst>
          </p:cNvPr>
          <p:cNvSpPr txBox="1"/>
          <p:nvPr/>
        </p:nvSpPr>
        <p:spPr>
          <a:xfrm>
            <a:off x="1653689" y="5697846"/>
            <a:ext cx="1216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Lookups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B5D73E-A867-4E2B-B260-394AEA460458}"/>
              </a:ext>
            </a:extLst>
          </p:cNvPr>
          <p:cNvSpPr txBox="1"/>
          <p:nvPr/>
        </p:nvSpPr>
        <p:spPr>
          <a:xfrm>
            <a:off x="4523083" y="4339206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NP-SUBJ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ACD009-83C6-425A-A2D2-EE5897B4DA8A}"/>
              </a:ext>
            </a:extLst>
          </p:cNvPr>
          <p:cNvSpPr txBox="1"/>
          <p:nvPr/>
        </p:nvSpPr>
        <p:spPr>
          <a:xfrm>
            <a:off x="5491271" y="4349965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VP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E8E7781-EBEA-4D20-A5CD-3523B00D0A40}"/>
              </a:ext>
            </a:extLst>
          </p:cNvPr>
          <p:cNvSpPr txBox="1"/>
          <p:nvPr/>
        </p:nvSpPr>
        <p:spPr>
          <a:xfrm>
            <a:off x="5968475" y="434558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B293A11-4D21-4600-9A11-7B8E363819BB}"/>
              </a:ext>
            </a:extLst>
          </p:cNvPr>
          <p:cNvSpPr txBox="1"/>
          <p:nvPr/>
        </p:nvSpPr>
        <p:spPr>
          <a:xfrm>
            <a:off x="3742822" y="6116010"/>
            <a:ext cx="461665" cy="25103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35CE00-C9F3-4DF5-B8C7-FF48ADBE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D50481DE-986C-4B74-AC23-A41E2B36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240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D20FC-06E0-4DB7-94D0-1B953CBDA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Neuro-Symbolic LM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8C49F-CA8A-4589-8900-A1CA6B60F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026F1-EDD0-4D13-826E-12FF811A4BF1}"/>
              </a:ext>
            </a:extLst>
          </p:cNvPr>
          <p:cNvSpPr txBox="1"/>
          <p:nvPr/>
        </p:nvSpPr>
        <p:spPr>
          <a:xfrm>
            <a:off x="5968475" y="434558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7E6EC7-0723-4B1A-AAA5-D027C652563C}"/>
              </a:ext>
            </a:extLst>
          </p:cNvPr>
          <p:cNvSpPr txBox="1"/>
          <p:nvPr/>
        </p:nvSpPr>
        <p:spPr>
          <a:xfrm>
            <a:off x="3742822" y="6116010"/>
            <a:ext cx="461665" cy="25103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0B01B9-1EEE-4D09-8D88-715B0DF6B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 b="1316"/>
          <a:stretch/>
        </p:blipFill>
        <p:spPr>
          <a:xfrm>
            <a:off x="192377" y="2805741"/>
            <a:ext cx="4390381" cy="1362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180F58-37C9-4607-A841-9FA3C6146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60" t="43451" r="8141" b="49869"/>
          <a:stretch/>
        </p:blipFill>
        <p:spPr>
          <a:xfrm>
            <a:off x="2947957" y="3970874"/>
            <a:ext cx="689103" cy="1936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F1000E-823B-4E4A-81CA-B124586DBD65}"/>
              </a:ext>
            </a:extLst>
          </p:cNvPr>
          <p:cNvSpPr/>
          <p:nvPr/>
        </p:nvSpPr>
        <p:spPr>
          <a:xfrm rot="1529511">
            <a:off x="3837085" y="3153300"/>
            <a:ext cx="851544" cy="723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676588-23A8-4AF0-B087-6471EF482006}"/>
              </a:ext>
            </a:extLst>
          </p:cNvPr>
          <p:cNvSpPr/>
          <p:nvPr/>
        </p:nvSpPr>
        <p:spPr>
          <a:xfrm>
            <a:off x="3686184" y="3277411"/>
            <a:ext cx="1030333" cy="681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66AB7B8-C0CE-4895-8566-417B6EA7EEC8}"/>
              </a:ext>
            </a:extLst>
          </p:cNvPr>
          <p:cNvSpPr/>
          <p:nvPr/>
        </p:nvSpPr>
        <p:spPr>
          <a:xfrm>
            <a:off x="456282" y="2711151"/>
            <a:ext cx="3406680" cy="1583695"/>
          </a:xfrm>
          <a:custGeom>
            <a:avLst/>
            <a:gdLst>
              <a:gd name="connsiteX0" fmla="*/ 3610571 w 3611260"/>
              <a:gd name="connsiteY0" fmla="*/ 495837 h 1680693"/>
              <a:gd name="connsiteX1" fmla="*/ 3604131 w 3611260"/>
              <a:gd name="connsiteY1" fmla="*/ 656823 h 1680693"/>
              <a:gd name="connsiteX2" fmla="*/ 3578374 w 3611260"/>
              <a:gd name="connsiteY2" fmla="*/ 701899 h 1680693"/>
              <a:gd name="connsiteX3" fmla="*/ 3559055 w 3611260"/>
              <a:gd name="connsiteY3" fmla="*/ 734096 h 1680693"/>
              <a:gd name="connsiteX4" fmla="*/ 3552616 w 3611260"/>
              <a:gd name="connsiteY4" fmla="*/ 753415 h 1680693"/>
              <a:gd name="connsiteX5" fmla="*/ 3468903 w 3611260"/>
              <a:gd name="connsiteY5" fmla="*/ 817809 h 1680693"/>
              <a:gd name="connsiteX6" fmla="*/ 3443146 w 3611260"/>
              <a:gd name="connsiteY6" fmla="*/ 843567 h 1680693"/>
              <a:gd name="connsiteX7" fmla="*/ 3378751 w 3611260"/>
              <a:gd name="connsiteY7" fmla="*/ 869324 h 1680693"/>
              <a:gd name="connsiteX8" fmla="*/ 3275720 w 3611260"/>
              <a:gd name="connsiteY8" fmla="*/ 914400 h 1680693"/>
              <a:gd name="connsiteX9" fmla="*/ 3146931 w 3611260"/>
              <a:gd name="connsiteY9" fmla="*/ 959477 h 1680693"/>
              <a:gd name="connsiteX10" fmla="*/ 3101855 w 3611260"/>
              <a:gd name="connsiteY10" fmla="*/ 965916 h 1680693"/>
              <a:gd name="connsiteX11" fmla="*/ 3043900 w 3611260"/>
              <a:gd name="connsiteY11" fmla="*/ 985234 h 1680693"/>
              <a:gd name="connsiteX12" fmla="*/ 2966627 w 3611260"/>
              <a:gd name="connsiteY12" fmla="*/ 1004553 h 1680693"/>
              <a:gd name="connsiteX13" fmla="*/ 2831399 w 3611260"/>
              <a:gd name="connsiteY13" fmla="*/ 1043189 h 1680693"/>
              <a:gd name="connsiteX14" fmla="*/ 2702610 w 3611260"/>
              <a:gd name="connsiteY14" fmla="*/ 1101144 h 1680693"/>
              <a:gd name="connsiteX15" fmla="*/ 2612458 w 3611260"/>
              <a:gd name="connsiteY15" fmla="*/ 1165538 h 1680693"/>
              <a:gd name="connsiteX16" fmla="*/ 2535185 w 3611260"/>
              <a:gd name="connsiteY16" fmla="*/ 1249251 h 1680693"/>
              <a:gd name="connsiteX17" fmla="*/ 2496548 w 3611260"/>
              <a:gd name="connsiteY17" fmla="*/ 1332964 h 1680693"/>
              <a:gd name="connsiteX18" fmla="*/ 2470791 w 3611260"/>
              <a:gd name="connsiteY18" fmla="*/ 1403798 h 1680693"/>
              <a:gd name="connsiteX19" fmla="*/ 2464351 w 3611260"/>
              <a:gd name="connsiteY19" fmla="*/ 1442434 h 1680693"/>
              <a:gd name="connsiteX20" fmla="*/ 2445033 w 3611260"/>
              <a:gd name="connsiteY20" fmla="*/ 1506829 h 1680693"/>
              <a:gd name="connsiteX21" fmla="*/ 2438593 w 3611260"/>
              <a:gd name="connsiteY21" fmla="*/ 1532586 h 1680693"/>
              <a:gd name="connsiteX22" fmla="*/ 2419275 w 3611260"/>
              <a:gd name="connsiteY22" fmla="*/ 1551905 h 1680693"/>
              <a:gd name="connsiteX23" fmla="*/ 2399957 w 3611260"/>
              <a:gd name="connsiteY23" fmla="*/ 1584102 h 1680693"/>
              <a:gd name="connsiteX24" fmla="*/ 2342002 w 3611260"/>
              <a:gd name="connsiteY24" fmla="*/ 1648496 h 1680693"/>
              <a:gd name="connsiteX25" fmla="*/ 2232531 w 3611260"/>
              <a:gd name="connsiteY25" fmla="*/ 1674254 h 1680693"/>
              <a:gd name="connsiteX26" fmla="*/ 1388965 w 3611260"/>
              <a:gd name="connsiteY26" fmla="*/ 1680693 h 1680693"/>
              <a:gd name="connsiteX27" fmla="*/ 616233 w 3611260"/>
              <a:gd name="connsiteY27" fmla="*/ 1674254 h 1680693"/>
              <a:gd name="connsiteX28" fmla="*/ 287822 w 3611260"/>
              <a:gd name="connsiteY28" fmla="*/ 1622738 h 1680693"/>
              <a:gd name="connsiteX29" fmla="*/ 236306 w 3611260"/>
              <a:gd name="connsiteY29" fmla="*/ 1609860 h 1680693"/>
              <a:gd name="connsiteX30" fmla="*/ 152593 w 3611260"/>
              <a:gd name="connsiteY30" fmla="*/ 1564784 h 1680693"/>
              <a:gd name="connsiteX31" fmla="*/ 113957 w 3611260"/>
              <a:gd name="connsiteY31" fmla="*/ 1545465 h 1680693"/>
              <a:gd name="connsiteX32" fmla="*/ 56002 w 3611260"/>
              <a:gd name="connsiteY32" fmla="*/ 1481071 h 1680693"/>
              <a:gd name="connsiteX33" fmla="*/ 17365 w 3611260"/>
              <a:gd name="connsiteY33" fmla="*/ 1429555 h 1680693"/>
              <a:gd name="connsiteX34" fmla="*/ 17365 w 3611260"/>
              <a:gd name="connsiteY34" fmla="*/ 1133341 h 1680693"/>
              <a:gd name="connsiteX35" fmla="*/ 62441 w 3611260"/>
              <a:gd name="connsiteY35" fmla="*/ 1049629 h 1680693"/>
              <a:gd name="connsiteX36" fmla="*/ 113957 w 3611260"/>
              <a:gd name="connsiteY36" fmla="*/ 959477 h 1680693"/>
              <a:gd name="connsiteX37" fmla="*/ 197669 w 3611260"/>
              <a:gd name="connsiteY37" fmla="*/ 862885 h 1680693"/>
              <a:gd name="connsiteX38" fmla="*/ 249185 w 3611260"/>
              <a:gd name="connsiteY38" fmla="*/ 798491 h 1680693"/>
              <a:gd name="connsiteX39" fmla="*/ 300700 w 3611260"/>
              <a:gd name="connsiteY39" fmla="*/ 734096 h 1680693"/>
              <a:gd name="connsiteX40" fmla="*/ 416610 w 3611260"/>
              <a:gd name="connsiteY40" fmla="*/ 637505 h 1680693"/>
              <a:gd name="connsiteX41" fmla="*/ 564717 w 3611260"/>
              <a:gd name="connsiteY41" fmla="*/ 547353 h 1680693"/>
              <a:gd name="connsiteX42" fmla="*/ 641991 w 3611260"/>
              <a:gd name="connsiteY42" fmla="*/ 495837 h 1680693"/>
              <a:gd name="connsiteX43" fmla="*/ 815855 w 3611260"/>
              <a:gd name="connsiteY43" fmla="*/ 405685 h 1680693"/>
              <a:gd name="connsiteX44" fmla="*/ 899568 w 3611260"/>
              <a:gd name="connsiteY44" fmla="*/ 367048 h 1680693"/>
              <a:gd name="connsiteX45" fmla="*/ 944644 w 3611260"/>
              <a:gd name="connsiteY45" fmla="*/ 334851 h 1680693"/>
              <a:gd name="connsiteX46" fmla="*/ 1073433 w 3611260"/>
              <a:gd name="connsiteY46" fmla="*/ 296215 h 1680693"/>
              <a:gd name="connsiteX47" fmla="*/ 1131388 w 3611260"/>
              <a:gd name="connsiteY47" fmla="*/ 276896 h 1680693"/>
              <a:gd name="connsiteX48" fmla="*/ 1182903 w 3611260"/>
              <a:gd name="connsiteY48" fmla="*/ 264017 h 1680693"/>
              <a:gd name="connsiteX49" fmla="*/ 1221540 w 3611260"/>
              <a:gd name="connsiteY49" fmla="*/ 251138 h 1680693"/>
              <a:gd name="connsiteX50" fmla="*/ 1266616 w 3611260"/>
              <a:gd name="connsiteY50" fmla="*/ 244699 h 1680693"/>
              <a:gd name="connsiteX51" fmla="*/ 1369647 w 3611260"/>
              <a:gd name="connsiteY51" fmla="*/ 212502 h 1680693"/>
              <a:gd name="connsiteX52" fmla="*/ 1498436 w 3611260"/>
              <a:gd name="connsiteY52" fmla="*/ 199623 h 1680693"/>
              <a:gd name="connsiteX53" fmla="*/ 1607906 w 3611260"/>
              <a:gd name="connsiteY53" fmla="*/ 167426 h 1680693"/>
              <a:gd name="connsiteX54" fmla="*/ 1672300 w 3611260"/>
              <a:gd name="connsiteY54" fmla="*/ 148107 h 1680693"/>
              <a:gd name="connsiteX55" fmla="*/ 1723816 w 3611260"/>
              <a:gd name="connsiteY55" fmla="*/ 128789 h 1680693"/>
              <a:gd name="connsiteX56" fmla="*/ 1775331 w 3611260"/>
              <a:gd name="connsiteY56" fmla="*/ 122350 h 1680693"/>
              <a:gd name="connsiteX57" fmla="*/ 1820408 w 3611260"/>
              <a:gd name="connsiteY57" fmla="*/ 103031 h 1680693"/>
              <a:gd name="connsiteX58" fmla="*/ 1884802 w 3611260"/>
              <a:gd name="connsiteY58" fmla="*/ 90153 h 1680693"/>
              <a:gd name="connsiteX59" fmla="*/ 1929878 w 3611260"/>
              <a:gd name="connsiteY59" fmla="*/ 77274 h 1680693"/>
              <a:gd name="connsiteX60" fmla="*/ 1968515 w 3611260"/>
              <a:gd name="connsiteY60" fmla="*/ 64395 h 1680693"/>
              <a:gd name="connsiteX61" fmla="*/ 2058667 w 3611260"/>
              <a:gd name="connsiteY61" fmla="*/ 45077 h 1680693"/>
              <a:gd name="connsiteX62" fmla="*/ 2084424 w 3611260"/>
              <a:gd name="connsiteY62" fmla="*/ 38637 h 1680693"/>
              <a:gd name="connsiteX63" fmla="*/ 2116622 w 3611260"/>
              <a:gd name="connsiteY63" fmla="*/ 32198 h 1680693"/>
              <a:gd name="connsiteX64" fmla="*/ 2168137 w 3611260"/>
              <a:gd name="connsiteY64" fmla="*/ 19319 h 1680693"/>
              <a:gd name="connsiteX65" fmla="*/ 2374199 w 3611260"/>
              <a:gd name="connsiteY65" fmla="*/ 0 h 1680693"/>
              <a:gd name="connsiteX66" fmla="*/ 2618898 w 3611260"/>
              <a:gd name="connsiteY66" fmla="*/ 25758 h 1680693"/>
              <a:gd name="connsiteX67" fmla="*/ 2657534 w 3611260"/>
              <a:gd name="connsiteY67" fmla="*/ 38637 h 1680693"/>
              <a:gd name="connsiteX68" fmla="*/ 2683292 w 3611260"/>
              <a:gd name="connsiteY68" fmla="*/ 45077 h 1680693"/>
              <a:gd name="connsiteX69" fmla="*/ 2709050 w 3611260"/>
              <a:gd name="connsiteY69" fmla="*/ 57955 h 1680693"/>
              <a:gd name="connsiteX70" fmla="*/ 2805641 w 3611260"/>
              <a:gd name="connsiteY70" fmla="*/ 77274 h 1680693"/>
              <a:gd name="connsiteX71" fmla="*/ 2915112 w 3611260"/>
              <a:gd name="connsiteY71" fmla="*/ 128789 h 1680693"/>
              <a:gd name="connsiteX72" fmla="*/ 3024582 w 3611260"/>
              <a:gd name="connsiteY72" fmla="*/ 173865 h 1680693"/>
              <a:gd name="connsiteX73" fmla="*/ 3082537 w 3611260"/>
              <a:gd name="connsiteY73" fmla="*/ 186744 h 1680693"/>
              <a:gd name="connsiteX74" fmla="*/ 3146931 w 3611260"/>
              <a:gd name="connsiteY74" fmla="*/ 199623 h 1680693"/>
              <a:gd name="connsiteX75" fmla="*/ 3211326 w 3611260"/>
              <a:gd name="connsiteY75" fmla="*/ 225381 h 1680693"/>
              <a:gd name="connsiteX76" fmla="*/ 3269281 w 3611260"/>
              <a:gd name="connsiteY76" fmla="*/ 251138 h 1680693"/>
              <a:gd name="connsiteX77" fmla="*/ 3346554 w 3611260"/>
              <a:gd name="connsiteY77" fmla="*/ 264017 h 1680693"/>
              <a:gd name="connsiteX78" fmla="*/ 3365872 w 3611260"/>
              <a:gd name="connsiteY78" fmla="*/ 276896 h 1680693"/>
              <a:gd name="connsiteX79" fmla="*/ 3385191 w 3611260"/>
              <a:gd name="connsiteY79" fmla="*/ 283336 h 1680693"/>
              <a:gd name="connsiteX80" fmla="*/ 3417388 w 3611260"/>
              <a:gd name="connsiteY80" fmla="*/ 309093 h 1680693"/>
              <a:gd name="connsiteX81" fmla="*/ 3443146 w 3611260"/>
              <a:gd name="connsiteY81" fmla="*/ 321972 h 1680693"/>
              <a:gd name="connsiteX82" fmla="*/ 3488222 w 3611260"/>
              <a:gd name="connsiteY82" fmla="*/ 354169 h 1680693"/>
              <a:gd name="connsiteX83" fmla="*/ 3526858 w 3611260"/>
              <a:gd name="connsiteY83" fmla="*/ 379927 h 1680693"/>
              <a:gd name="connsiteX84" fmla="*/ 3552616 w 3611260"/>
              <a:gd name="connsiteY84" fmla="*/ 425003 h 1680693"/>
              <a:gd name="connsiteX85" fmla="*/ 3565495 w 3611260"/>
              <a:gd name="connsiteY85" fmla="*/ 463640 h 1680693"/>
              <a:gd name="connsiteX86" fmla="*/ 3591253 w 3611260"/>
              <a:gd name="connsiteY86" fmla="*/ 489398 h 1680693"/>
              <a:gd name="connsiteX87" fmla="*/ 3610571 w 3611260"/>
              <a:gd name="connsiteY87" fmla="*/ 495837 h 168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611260" h="1680693">
                <a:moveTo>
                  <a:pt x="3610571" y="495837"/>
                </a:moveTo>
                <a:cubicBezTo>
                  <a:pt x="3612717" y="523741"/>
                  <a:pt x="3609657" y="603403"/>
                  <a:pt x="3604131" y="656823"/>
                </a:cubicBezTo>
                <a:cubicBezTo>
                  <a:pt x="3603041" y="667364"/>
                  <a:pt x="3584284" y="692443"/>
                  <a:pt x="3578374" y="701899"/>
                </a:cubicBezTo>
                <a:cubicBezTo>
                  <a:pt x="3571740" y="712513"/>
                  <a:pt x="3564652" y="722901"/>
                  <a:pt x="3559055" y="734096"/>
                </a:cubicBezTo>
                <a:cubicBezTo>
                  <a:pt x="3556019" y="740167"/>
                  <a:pt x="3557126" y="748342"/>
                  <a:pt x="3552616" y="753415"/>
                </a:cubicBezTo>
                <a:cubicBezTo>
                  <a:pt x="3513724" y="797169"/>
                  <a:pt x="3509977" y="784949"/>
                  <a:pt x="3468903" y="817809"/>
                </a:cubicBezTo>
                <a:cubicBezTo>
                  <a:pt x="3459422" y="825394"/>
                  <a:pt x="3452860" y="836282"/>
                  <a:pt x="3443146" y="843567"/>
                </a:cubicBezTo>
                <a:cubicBezTo>
                  <a:pt x="3427985" y="854938"/>
                  <a:pt x="3394337" y="864129"/>
                  <a:pt x="3378751" y="869324"/>
                </a:cubicBezTo>
                <a:cubicBezTo>
                  <a:pt x="3315996" y="911162"/>
                  <a:pt x="3362865" y="885351"/>
                  <a:pt x="3275720" y="914400"/>
                </a:cubicBezTo>
                <a:cubicBezTo>
                  <a:pt x="3217033" y="933962"/>
                  <a:pt x="3214583" y="941674"/>
                  <a:pt x="3146931" y="959477"/>
                </a:cubicBezTo>
                <a:cubicBezTo>
                  <a:pt x="3132253" y="963340"/>
                  <a:pt x="3116880" y="963770"/>
                  <a:pt x="3101855" y="965916"/>
                </a:cubicBezTo>
                <a:cubicBezTo>
                  <a:pt x="3082537" y="972355"/>
                  <a:pt x="3063480" y="979640"/>
                  <a:pt x="3043900" y="985234"/>
                </a:cubicBezTo>
                <a:cubicBezTo>
                  <a:pt x="3018371" y="992528"/>
                  <a:pt x="2992027" y="996823"/>
                  <a:pt x="2966627" y="1004553"/>
                </a:cubicBezTo>
                <a:cubicBezTo>
                  <a:pt x="2823294" y="1048176"/>
                  <a:pt x="2965672" y="1016334"/>
                  <a:pt x="2831399" y="1043189"/>
                </a:cubicBezTo>
                <a:cubicBezTo>
                  <a:pt x="2788469" y="1062507"/>
                  <a:pt x="2741779" y="1075030"/>
                  <a:pt x="2702610" y="1101144"/>
                </a:cubicBezTo>
                <a:cubicBezTo>
                  <a:pt x="2654761" y="1133044"/>
                  <a:pt x="2664365" y="1125610"/>
                  <a:pt x="2612458" y="1165538"/>
                </a:cubicBezTo>
                <a:cubicBezTo>
                  <a:pt x="2582290" y="1188744"/>
                  <a:pt x="2551057" y="1212215"/>
                  <a:pt x="2535185" y="1249251"/>
                </a:cubicBezTo>
                <a:cubicBezTo>
                  <a:pt x="2510195" y="1307562"/>
                  <a:pt x="2523178" y="1279706"/>
                  <a:pt x="2496548" y="1332964"/>
                </a:cubicBezTo>
                <a:cubicBezTo>
                  <a:pt x="2479000" y="1438256"/>
                  <a:pt x="2505503" y="1308341"/>
                  <a:pt x="2470791" y="1403798"/>
                </a:cubicBezTo>
                <a:cubicBezTo>
                  <a:pt x="2466329" y="1416068"/>
                  <a:pt x="2467287" y="1429712"/>
                  <a:pt x="2464351" y="1442434"/>
                </a:cubicBezTo>
                <a:cubicBezTo>
                  <a:pt x="2448640" y="1510511"/>
                  <a:pt x="2456833" y="1465529"/>
                  <a:pt x="2445033" y="1506829"/>
                </a:cubicBezTo>
                <a:cubicBezTo>
                  <a:pt x="2442602" y="1515338"/>
                  <a:pt x="2442984" y="1524902"/>
                  <a:pt x="2438593" y="1532586"/>
                </a:cubicBezTo>
                <a:cubicBezTo>
                  <a:pt x="2434075" y="1540493"/>
                  <a:pt x="2424739" y="1544619"/>
                  <a:pt x="2419275" y="1551905"/>
                </a:cubicBezTo>
                <a:cubicBezTo>
                  <a:pt x="2411766" y="1561918"/>
                  <a:pt x="2407319" y="1573980"/>
                  <a:pt x="2399957" y="1584102"/>
                </a:cubicBezTo>
                <a:cubicBezTo>
                  <a:pt x="2396999" y="1588169"/>
                  <a:pt x="2352806" y="1642678"/>
                  <a:pt x="2342002" y="1648496"/>
                </a:cubicBezTo>
                <a:cubicBezTo>
                  <a:pt x="2314550" y="1663278"/>
                  <a:pt x="2264379" y="1673796"/>
                  <a:pt x="2232531" y="1674254"/>
                </a:cubicBezTo>
                <a:lnTo>
                  <a:pt x="1388965" y="1680693"/>
                </a:lnTo>
                <a:lnTo>
                  <a:pt x="616233" y="1674254"/>
                </a:lnTo>
                <a:cubicBezTo>
                  <a:pt x="455283" y="1671955"/>
                  <a:pt x="472286" y="1665307"/>
                  <a:pt x="287822" y="1622738"/>
                </a:cubicBezTo>
                <a:cubicBezTo>
                  <a:pt x="270575" y="1618758"/>
                  <a:pt x="236306" y="1609860"/>
                  <a:pt x="236306" y="1609860"/>
                </a:cubicBezTo>
                <a:cubicBezTo>
                  <a:pt x="141140" y="1562276"/>
                  <a:pt x="259506" y="1622353"/>
                  <a:pt x="152593" y="1564784"/>
                </a:cubicBezTo>
                <a:cubicBezTo>
                  <a:pt x="139915" y="1557957"/>
                  <a:pt x="125602" y="1553934"/>
                  <a:pt x="113957" y="1545465"/>
                </a:cubicBezTo>
                <a:cubicBezTo>
                  <a:pt x="89516" y="1527689"/>
                  <a:pt x="75418" y="1503260"/>
                  <a:pt x="56002" y="1481071"/>
                </a:cubicBezTo>
                <a:cubicBezTo>
                  <a:pt x="20152" y="1440100"/>
                  <a:pt x="51928" y="1487159"/>
                  <a:pt x="17365" y="1429555"/>
                </a:cubicBezTo>
                <a:cubicBezTo>
                  <a:pt x="-9750" y="1321092"/>
                  <a:pt x="-1460" y="1363943"/>
                  <a:pt x="17365" y="1133341"/>
                </a:cubicBezTo>
                <a:cubicBezTo>
                  <a:pt x="19606" y="1105887"/>
                  <a:pt x="49559" y="1071712"/>
                  <a:pt x="62441" y="1049629"/>
                </a:cubicBezTo>
                <a:cubicBezTo>
                  <a:pt x="88480" y="1004990"/>
                  <a:pt x="77413" y="1006172"/>
                  <a:pt x="113957" y="959477"/>
                </a:cubicBezTo>
                <a:cubicBezTo>
                  <a:pt x="140216" y="925924"/>
                  <a:pt x="170265" y="895509"/>
                  <a:pt x="197669" y="862885"/>
                </a:cubicBezTo>
                <a:cubicBezTo>
                  <a:pt x="215349" y="841837"/>
                  <a:pt x="232013" y="819956"/>
                  <a:pt x="249185" y="798491"/>
                </a:cubicBezTo>
                <a:cubicBezTo>
                  <a:pt x="266357" y="777026"/>
                  <a:pt x="279583" y="751694"/>
                  <a:pt x="300700" y="734096"/>
                </a:cubicBezTo>
                <a:cubicBezTo>
                  <a:pt x="339337" y="701899"/>
                  <a:pt x="374763" y="665403"/>
                  <a:pt x="416610" y="637505"/>
                </a:cubicBezTo>
                <a:cubicBezTo>
                  <a:pt x="566784" y="537388"/>
                  <a:pt x="359864" y="673416"/>
                  <a:pt x="564717" y="547353"/>
                </a:cubicBezTo>
                <a:cubicBezTo>
                  <a:pt x="591082" y="531128"/>
                  <a:pt x="615219" y="511382"/>
                  <a:pt x="641991" y="495837"/>
                </a:cubicBezTo>
                <a:cubicBezTo>
                  <a:pt x="658095" y="486486"/>
                  <a:pt x="774455" y="425399"/>
                  <a:pt x="815855" y="405685"/>
                </a:cubicBezTo>
                <a:cubicBezTo>
                  <a:pt x="843603" y="392472"/>
                  <a:pt x="874559" y="384911"/>
                  <a:pt x="899568" y="367048"/>
                </a:cubicBezTo>
                <a:cubicBezTo>
                  <a:pt x="914593" y="356316"/>
                  <a:pt x="928129" y="343109"/>
                  <a:pt x="944644" y="334851"/>
                </a:cubicBezTo>
                <a:cubicBezTo>
                  <a:pt x="968439" y="322954"/>
                  <a:pt x="1051913" y="302671"/>
                  <a:pt x="1073433" y="296215"/>
                </a:cubicBezTo>
                <a:cubicBezTo>
                  <a:pt x="1092938" y="290364"/>
                  <a:pt x="1111852" y="282642"/>
                  <a:pt x="1131388" y="276896"/>
                </a:cubicBezTo>
                <a:cubicBezTo>
                  <a:pt x="1148369" y="271901"/>
                  <a:pt x="1165884" y="268880"/>
                  <a:pt x="1182903" y="264017"/>
                </a:cubicBezTo>
                <a:cubicBezTo>
                  <a:pt x="1195956" y="260287"/>
                  <a:pt x="1208312" y="254191"/>
                  <a:pt x="1221540" y="251138"/>
                </a:cubicBezTo>
                <a:cubicBezTo>
                  <a:pt x="1236329" y="247725"/>
                  <a:pt x="1251733" y="247676"/>
                  <a:pt x="1266616" y="244699"/>
                </a:cubicBezTo>
                <a:cubicBezTo>
                  <a:pt x="1497812" y="198460"/>
                  <a:pt x="1133820" y="267991"/>
                  <a:pt x="1369647" y="212502"/>
                </a:cubicBezTo>
                <a:cubicBezTo>
                  <a:pt x="1381061" y="209816"/>
                  <a:pt x="1493755" y="200049"/>
                  <a:pt x="1498436" y="199623"/>
                </a:cubicBezTo>
                <a:cubicBezTo>
                  <a:pt x="1594216" y="163706"/>
                  <a:pt x="1504277" y="194697"/>
                  <a:pt x="1607906" y="167426"/>
                </a:cubicBezTo>
                <a:cubicBezTo>
                  <a:pt x="1629578" y="161723"/>
                  <a:pt x="1651040" y="155194"/>
                  <a:pt x="1672300" y="148107"/>
                </a:cubicBezTo>
                <a:cubicBezTo>
                  <a:pt x="1689699" y="142307"/>
                  <a:pt x="1706024" y="133237"/>
                  <a:pt x="1723816" y="128789"/>
                </a:cubicBezTo>
                <a:cubicBezTo>
                  <a:pt x="1740605" y="124592"/>
                  <a:pt x="1758159" y="124496"/>
                  <a:pt x="1775331" y="122350"/>
                </a:cubicBezTo>
                <a:cubicBezTo>
                  <a:pt x="1790357" y="115910"/>
                  <a:pt x="1804725" y="107644"/>
                  <a:pt x="1820408" y="103031"/>
                </a:cubicBezTo>
                <a:cubicBezTo>
                  <a:pt x="1841408" y="96855"/>
                  <a:pt x="1863494" y="95166"/>
                  <a:pt x="1884802" y="90153"/>
                </a:cubicBezTo>
                <a:cubicBezTo>
                  <a:pt x="1900013" y="86574"/>
                  <a:pt x="1914942" y="81870"/>
                  <a:pt x="1929878" y="77274"/>
                </a:cubicBezTo>
                <a:cubicBezTo>
                  <a:pt x="1942853" y="73282"/>
                  <a:pt x="1955512" y="68296"/>
                  <a:pt x="1968515" y="64395"/>
                </a:cubicBezTo>
                <a:cubicBezTo>
                  <a:pt x="1993037" y="57038"/>
                  <a:pt x="2041176" y="48825"/>
                  <a:pt x="2058667" y="45077"/>
                </a:cubicBezTo>
                <a:cubicBezTo>
                  <a:pt x="2067321" y="43223"/>
                  <a:pt x="2075785" y="40557"/>
                  <a:pt x="2084424" y="38637"/>
                </a:cubicBezTo>
                <a:cubicBezTo>
                  <a:pt x="2095109" y="36263"/>
                  <a:pt x="2105957" y="34659"/>
                  <a:pt x="2116622" y="32198"/>
                </a:cubicBezTo>
                <a:cubicBezTo>
                  <a:pt x="2133869" y="28218"/>
                  <a:pt x="2150628" y="21913"/>
                  <a:pt x="2168137" y="19319"/>
                </a:cubicBezTo>
                <a:cubicBezTo>
                  <a:pt x="2227886" y="10467"/>
                  <a:pt x="2311316" y="4838"/>
                  <a:pt x="2374199" y="0"/>
                </a:cubicBezTo>
                <a:cubicBezTo>
                  <a:pt x="2588929" y="20781"/>
                  <a:pt x="2507642" y="9865"/>
                  <a:pt x="2618898" y="25758"/>
                </a:cubicBezTo>
                <a:cubicBezTo>
                  <a:pt x="2631777" y="30051"/>
                  <a:pt x="2644531" y="34736"/>
                  <a:pt x="2657534" y="38637"/>
                </a:cubicBezTo>
                <a:cubicBezTo>
                  <a:pt x="2666011" y="41180"/>
                  <a:pt x="2675005" y="41970"/>
                  <a:pt x="2683292" y="45077"/>
                </a:cubicBezTo>
                <a:cubicBezTo>
                  <a:pt x="2692280" y="48447"/>
                  <a:pt x="2699943" y="54920"/>
                  <a:pt x="2709050" y="57955"/>
                </a:cubicBezTo>
                <a:cubicBezTo>
                  <a:pt x="2746311" y="70375"/>
                  <a:pt x="2767892" y="71881"/>
                  <a:pt x="2805641" y="77274"/>
                </a:cubicBezTo>
                <a:cubicBezTo>
                  <a:pt x="2902250" y="115917"/>
                  <a:pt x="2733646" y="47443"/>
                  <a:pt x="2915112" y="128789"/>
                </a:cubicBezTo>
                <a:cubicBezTo>
                  <a:pt x="2951122" y="144931"/>
                  <a:pt x="2986059" y="165304"/>
                  <a:pt x="3024582" y="173865"/>
                </a:cubicBezTo>
                <a:cubicBezTo>
                  <a:pt x="3043900" y="178158"/>
                  <a:pt x="3063132" y="182863"/>
                  <a:pt x="3082537" y="186744"/>
                </a:cubicBezTo>
                <a:cubicBezTo>
                  <a:pt x="3101293" y="190495"/>
                  <a:pt x="3127899" y="192826"/>
                  <a:pt x="3146931" y="199623"/>
                </a:cubicBezTo>
                <a:cubicBezTo>
                  <a:pt x="3168703" y="207399"/>
                  <a:pt x="3190019" y="216410"/>
                  <a:pt x="3211326" y="225381"/>
                </a:cubicBezTo>
                <a:cubicBezTo>
                  <a:pt x="3230810" y="233585"/>
                  <a:pt x="3248954" y="245330"/>
                  <a:pt x="3269281" y="251138"/>
                </a:cubicBezTo>
                <a:cubicBezTo>
                  <a:pt x="3294389" y="258312"/>
                  <a:pt x="3320796" y="259724"/>
                  <a:pt x="3346554" y="264017"/>
                </a:cubicBezTo>
                <a:cubicBezTo>
                  <a:pt x="3352993" y="268310"/>
                  <a:pt x="3358950" y="273435"/>
                  <a:pt x="3365872" y="276896"/>
                </a:cubicBezTo>
                <a:cubicBezTo>
                  <a:pt x="3371943" y="279932"/>
                  <a:pt x="3379435" y="279738"/>
                  <a:pt x="3385191" y="283336"/>
                </a:cubicBezTo>
                <a:cubicBezTo>
                  <a:pt x="3396846" y="290620"/>
                  <a:pt x="3405952" y="301469"/>
                  <a:pt x="3417388" y="309093"/>
                </a:cubicBezTo>
                <a:cubicBezTo>
                  <a:pt x="3425375" y="314418"/>
                  <a:pt x="3435047" y="316818"/>
                  <a:pt x="3443146" y="321972"/>
                </a:cubicBezTo>
                <a:cubicBezTo>
                  <a:pt x="3458724" y="331885"/>
                  <a:pt x="3473804" y="342634"/>
                  <a:pt x="3488222" y="354169"/>
                </a:cubicBezTo>
                <a:cubicBezTo>
                  <a:pt x="3522677" y="381733"/>
                  <a:pt x="3491196" y="368040"/>
                  <a:pt x="3526858" y="379927"/>
                </a:cubicBezTo>
                <a:cubicBezTo>
                  <a:pt x="3546557" y="439020"/>
                  <a:pt x="3513628" y="347028"/>
                  <a:pt x="3552616" y="425003"/>
                </a:cubicBezTo>
                <a:cubicBezTo>
                  <a:pt x="3558687" y="437145"/>
                  <a:pt x="3555896" y="454041"/>
                  <a:pt x="3565495" y="463640"/>
                </a:cubicBezTo>
                <a:cubicBezTo>
                  <a:pt x="3574081" y="472226"/>
                  <a:pt x="3583351" y="480179"/>
                  <a:pt x="3591253" y="489398"/>
                </a:cubicBezTo>
                <a:cubicBezTo>
                  <a:pt x="3596289" y="495274"/>
                  <a:pt x="3608425" y="467933"/>
                  <a:pt x="3610571" y="495837"/>
                </a:cubicBezTo>
                <a:close/>
              </a:path>
            </a:pathLst>
          </a:custGeom>
          <a:noFill/>
          <a:ln>
            <a:solidFill>
              <a:srgbClr val="F90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348182-540D-4F31-970C-08BC8DE4C33C}"/>
              </a:ext>
            </a:extLst>
          </p:cNvPr>
          <p:cNvGrpSpPr/>
          <p:nvPr/>
        </p:nvGrpSpPr>
        <p:grpSpPr>
          <a:xfrm>
            <a:off x="4516423" y="4836346"/>
            <a:ext cx="2268488" cy="1755499"/>
            <a:chOff x="8139256" y="4635913"/>
            <a:chExt cx="2268488" cy="1755499"/>
          </a:xfrm>
        </p:grpSpPr>
        <p:graphicFrame>
          <p:nvGraphicFramePr>
            <p:cNvPr id="14" name="Google Shape;1217;p52">
              <a:extLst>
                <a:ext uri="{FF2B5EF4-FFF2-40B4-BE49-F238E27FC236}">
                  <a16:creationId xmlns:a16="http://schemas.microsoft.com/office/drawing/2014/main" id="{552B6474-0AA6-4354-98B3-7D97403BF698}"/>
                </a:ext>
              </a:extLst>
            </p:cNvPr>
            <p:cNvGraphicFramePr/>
            <p:nvPr/>
          </p:nvGraphicFramePr>
          <p:xfrm>
            <a:off x="8686038" y="4639591"/>
            <a:ext cx="1713000" cy="1544267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5710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5710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57100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508000">
                  <a:tc rowSpan="3" gridSpan="3"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dirty="0"/>
                      </a:p>
                    </a:txBody>
                    <a:tcPr marL="121900" marR="121900" marT="121900" marB="121900">
                      <a:lnL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B w="9525" cap="flat" cmpd="sng">
                        <a:solidFill>
                          <a:srgbClr val="9E9E9E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FFFFFF"/>
                      </a:solidFill>
                    </a:tcPr>
                  </a:tc>
                  <a:tc rowSpan="3"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rowSpan="3"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08000">
                  <a:tc gridSpan="3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28267">
                  <a:tc gridSpan="3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5" name="Google Shape;1221;p52">
              <a:extLst>
                <a:ext uri="{FF2B5EF4-FFF2-40B4-BE49-F238E27FC236}">
                  <a16:creationId xmlns:a16="http://schemas.microsoft.com/office/drawing/2014/main" id="{4B67A7BD-33C6-4685-B37A-CC1BC8273F65}"/>
                </a:ext>
              </a:extLst>
            </p:cNvPr>
            <p:cNvGraphicFramePr/>
            <p:nvPr>
              <p:extLst/>
            </p:nvPr>
          </p:nvGraphicFramePr>
          <p:xfrm>
            <a:off x="8165086" y="4798462"/>
            <a:ext cx="1703463" cy="158520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567821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56782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567821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5284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bg1"/>
                            </a:solidFill>
                          </a:rPr>
                          <a:t>1</a:t>
                        </a:r>
                        <a:endParaRPr sz="18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21900" marR="121900" marT="121900" marB="121900">
                      <a:solidFill>
                        <a:srgbClr val="00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284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bg1"/>
                            </a:solidFill>
                          </a:rPr>
                          <a:t>1</a:t>
                        </a:r>
                        <a:endParaRPr sz="18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121900" marR="121900" marT="121900" marB="121900">
                      <a:solidFill>
                        <a:srgbClr val="00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284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/>
                          <a:t>0</a:t>
                        </a:r>
                        <a:endParaRPr sz="1800" dirty="0"/>
                      </a:p>
                    </a:txBody>
                    <a:tcPr marL="121900" marR="121900" marT="121900" marB="121900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800" dirty="0">
                            <a:solidFill>
                              <a:schemeClr val="tx1"/>
                            </a:solidFill>
                          </a:rPr>
                          <a:t>0</a:t>
                        </a:r>
                        <a:endParaRPr sz="1800" dirty="0">
                          <a:solidFill>
                            <a:schemeClr val="tx1"/>
                          </a:solidFill>
                        </a:endParaRPr>
                      </a:p>
                    </a:txBody>
                    <a:tcPr marL="121900" marR="121900" marT="121900" marB="121900"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cxnSp>
          <p:nvCxnSpPr>
            <p:cNvPr id="16" name="Google Shape;1223;p52">
              <a:extLst>
                <a:ext uri="{FF2B5EF4-FFF2-40B4-BE49-F238E27FC236}">
                  <a16:creationId xmlns:a16="http://schemas.microsoft.com/office/drawing/2014/main" id="{E0A348EF-2B90-4F94-87C4-A81FCD49A2EC}"/>
                </a:ext>
              </a:extLst>
            </p:cNvPr>
            <p:cNvCxnSpPr/>
            <p:nvPr/>
          </p:nvCxnSpPr>
          <p:spPr>
            <a:xfrm rot="10800000" flipH="1">
              <a:off x="8139256" y="4635913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224;p52">
              <a:extLst>
                <a:ext uri="{FF2B5EF4-FFF2-40B4-BE49-F238E27FC236}">
                  <a16:creationId xmlns:a16="http://schemas.microsoft.com/office/drawing/2014/main" id="{4A2CC0D6-AD5D-4C4B-9B37-D6EBA1375065}"/>
                </a:ext>
              </a:extLst>
            </p:cNvPr>
            <p:cNvCxnSpPr/>
            <p:nvPr/>
          </p:nvCxnSpPr>
          <p:spPr>
            <a:xfrm rot="10800000" flipH="1">
              <a:off x="9879344" y="4635913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225;p52">
              <a:extLst>
                <a:ext uri="{FF2B5EF4-FFF2-40B4-BE49-F238E27FC236}">
                  <a16:creationId xmlns:a16="http://schemas.microsoft.com/office/drawing/2014/main" id="{CEAFA10D-A78B-4234-81B4-867AE7F7AB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9343" y="6183858"/>
              <a:ext cx="519695" cy="207554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226;p52">
              <a:extLst>
                <a:ext uri="{FF2B5EF4-FFF2-40B4-BE49-F238E27FC236}">
                  <a16:creationId xmlns:a16="http://schemas.microsoft.com/office/drawing/2014/main" id="{8E54BF1E-F064-4314-ACF9-4D9FA30AE0D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879344" y="5716353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1227;p52">
              <a:extLst>
                <a:ext uri="{FF2B5EF4-FFF2-40B4-BE49-F238E27FC236}">
                  <a16:creationId xmlns:a16="http://schemas.microsoft.com/office/drawing/2014/main" id="{488EACBB-076D-4558-A0CF-0720AC92D38E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879344" y="5171193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1228;p52">
              <a:extLst>
                <a:ext uri="{FF2B5EF4-FFF2-40B4-BE49-F238E27FC236}">
                  <a16:creationId xmlns:a16="http://schemas.microsoft.com/office/drawing/2014/main" id="{D5200F9D-0FEA-4FBE-A66A-A956E13F7577}"/>
                </a:ext>
              </a:extLst>
            </p:cNvPr>
            <p:cNvCxnSpPr/>
            <p:nvPr/>
          </p:nvCxnSpPr>
          <p:spPr>
            <a:xfrm rot="10800000" flipH="1">
              <a:off x="9321296" y="4637417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1229;p52">
              <a:extLst>
                <a:ext uri="{FF2B5EF4-FFF2-40B4-BE49-F238E27FC236}">
                  <a16:creationId xmlns:a16="http://schemas.microsoft.com/office/drawing/2014/main" id="{09C2C459-94E5-4BD9-875F-2193100FE6EA}"/>
                </a:ext>
              </a:extLst>
            </p:cNvPr>
            <p:cNvCxnSpPr/>
            <p:nvPr/>
          </p:nvCxnSpPr>
          <p:spPr>
            <a:xfrm rot="10800000" flipH="1">
              <a:off x="8735968" y="4635913"/>
              <a:ext cx="528400" cy="1548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1230;p52">
              <a:extLst>
                <a:ext uri="{FF2B5EF4-FFF2-40B4-BE49-F238E27FC236}">
                  <a16:creationId xmlns:a16="http://schemas.microsoft.com/office/drawing/2014/main" id="{02B40C9E-FE5D-439E-BCC9-8335C05A06A6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575" y="4687584"/>
              <a:ext cx="12000" cy="15852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1231;p52">
              <a:extLst>
                <a:ext uri="{FF2B5EF4-FFF2-40B4-BE49-F238E27FC236}">
                  <a16:creationId xmlns:a16="http://schemas.microsoft.com/office/drawing/2014/main" id="{8946229B-A8AB-4FCD-A0EB-79CBA6FF5765}"/>
                </a:ext>
              </a:extLst>
            </p:cNvPr>
            <p:cNvCxnSpPr/>
            <p:nvPr/>
          </p:nvCxnSpPr>
          <p:spPr>
            <a:xfrm>
              <a:off x="8501627" y="4674713"/>
              <a:ext cx="1675600" cy="128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1232;p52">
              <a:extLst>
                <a:ext uri="{FF2B5EF4-FFF2-40B4-BE49-F238E27FC236}">
                  <a16:creationId xmlns:a16="http://schemas.microsoft.com/office/drawing/2014/main" id="{35102DA6-ACE6-4602-B3FE-A2F9FB514128}"/>
                </a:ext>
              </a:extLst>
            </p:cNvPr>
            <p:cNvCxnSpPr>
              <a:cxnSpLocks/>
            </p:cNvCxnSpPr>
            <p:nvPr/>
          </p:nvCxnSpPr>
          <p:spPr>
            <a:xfrm>
              <a:off x="10059535" y="4726248"/>
              <a:ext cx="12000" cy="15852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1233;p52">
              <a:extLst>
                <a:ext uri="{FF2B5EF4-FFF2-40B4-BE49-F238E27FC236}">
                  <a16:creationId xmlns:a16="http://schemas.microsoft.com/office/drawing/2014/main" id="{7DE5CFCA-6FBA-439F-BF2F-915CD70170CB}"/>
                </a:ext>
              </a:extLst>
            </p:cNvPr>
            <p:cNvCxnSpPr/>
            <p:nvPr/>
          </p:nvCxnSpPr>
          <p:spPr>
            <a:xfrm>
              <a:off x="8348475" y="4726265"/>
              <a:ext cx="1675600" cy="128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1CE88B-3DEF-4F56-97B2-EDD287215F1D}"/>
              </a:ext>
            </a:extLst>
          </p:cNvPr>
          <p:cNvGrpSpPr/>
          <p:nvPr/>
        </p:nvGrpSpPr>
        <p:grpSpPr>
          <a:xfrm>
            <a:off x="6254499" y="4881287"/>
            <a:ext cx="2268488" cy="1755499"/>
            <a:chOff x="9309670" y="4189083"/>
            <a:chExt cx="2268488" cy="175549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176A09-0F35-4D76-9C65-C608BF075F57}"/>
                </a:ext>
              </a:extLst>
            </p:cNvPr>
            <p:cNvSpPr/>
            <p:nvPr/>
          </p:nvSpPr>
          <p:spPr>
            <a:xfrm rot="20361203">
              <a:off x="10920235" y="5542221"/>
              <a:ext cx="640603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FFD4449-5845-4EF6-AD20-FC71AAC46054}"/>
                </a:ext>
              </a:extLst>
            </p:cNvPr>
            <p:cNvGrpSpPr/>
            <p:nvPr/>
          </p:nvGrpSpPr>
          <p:grpSpPr>
            <a:xfrm>
              <a:off x="9309670" y="4189083"/>
              <a:ext cx="2268488" cy="1755499"/>
              <a:chOff x="8139256" y="4635913"/>
              <a:chExt cx="2268488" cy="1755499"/>
            </a:xfrm>
          </p:grpSpPr>
          <p:graphicFrame>
            <p:nvGraphicFramePr>
              <p:cNvPr id="30" name="Google Shape;1217;p52">
                <a:extLst>
                  <a:ext uri="{FF2B5EF4-FFF2-40B4-BE49-F238E27FC236}">
                    <a16:creationId xmlns:a16="http://schemas.microsoft.com/office/drawing/2014/main" id="{31CCFEA6-9665-41E9-ACFF-CAD3146A1A5D}"/>
                  </a:ext>
                </a:extLst>
              </p:cNvPr>
              <p:cNvGraphicFramePr/>
              <p:nvPr/>
            </p:nvGraphicFramePr>
            <p:xfrm>
              <a:off x="8686038" y="4639591"/>
              <a:ext cx="1713000" cy="1544267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571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1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1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08000">
                    <a:tc rowSpan="3" gridSpan="3"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400" dirty="0"/>
                        </a:p>
                      </a:txBody>
                      <a:tcPr marL="121900" marR="121900" marT="121900" marB="121900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B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FFFFFF"/>
                        </a:solidFill>
                      </a:tcPr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08000">
                    <a:tc gridSpan="3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28267">
                    <a:tc gridSpan="3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graphicFrame>
            <p:nvGraphicFramePr>
              <p:cNvPr id="31" name="Google Shape;1221;p52">
                <a:extLst>
                  <a:ext uri="{FF2B5EF4-FFF2-40B4-BE49-F238E27FC236}">
                    <a16:creationId xmlns:a16="http://schemas.microsoft.com/office/drawing/2014/main" id="{CD021DF1-E93B-4107-9863-4DBEE428985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41130939"/>
                  </p:ext>
                </p:extLst>
              </p:nvPr>
            </p:nvGraphicFramePr>
            <p:xfrm>
              <a:off x="8165086" y="4798462"/>
              <a:ext cx="1703463" cy="158520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5678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678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678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28400"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28400"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2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28400"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121900" marR="121900" marT="121900" marB="12190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cxnSp>
            <p:nvCxnSpPr>
              <p:cNvPr id="32" name="Google Shape;1223;p52">
                <a:extLst>
                  <a:ext uri="{FF2B5EF4-FFF2-40B4-BE49-F238E27FC236}">
                    <a16:creationId xmlns:a16="http://schemas.microsoft.com/office/drawing/2014/main" id="{1D356333-0B85-42CA-85EE-FCCA777A2558}"/>
                  </a:ext>
                </a:extLst>
              </p:cNvPr>
              <p:cNvCxnSpPr/>
              <p:nvPr/>
            </p:nvCxnSpPr>
            <p:spPr>
              <a:xfrm rot="10800000" flipH="1">
                <a:off x="8139256" y="4635913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1224;p52">
                <a:extLst>
                  <a:ext uri="{FF2B5EF4-FFF2-40B4-BE49-F238E27FC236}">
                    <a16:creationId xmlns:a16="http://schemas.microsoft.com/office/drawing/2014/main" id="{8CD64F12-B1FE-4EF8-B12B-343E0564B74F}"/>
                  </a:ext>
                </a:extLst>
              </p:cNvPr>
              <p:cNvCxnSpPr/>
              <p:nvPr/>
            </p:nvCxnSpPr>
            <p:spPr>
              <a:xfrm rot="10800000" flipH="1">
                <a:off x="9879344" y="4635913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1225;p52">
                <a:extLst>
                  <a:ext uri="{FF2B5EF4-FFF2-40B4-BE49-F238E27FC236}">
                    <a16:creationId xmlns:a16="http://schemas.microsoft.com/office/drawing/2014/main" id="{42A44FF8-DBB6-494A-AE86-BEBFF248F3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79343" y="6183858"/>
                <a:ext cx="519695" cy="20755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1226;p52">
                <a:extLst>
                  <a:ext uri="{FF2B5EF4-FFF2-40B4-BE49-F238E27FC236}">
                    <a16:creationId xmlns:a16="http://schemas.microsoft.com/office/drawing/2014/main" id="{F6BA2178-0250-459F-BF5C-BD898DD1935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9879344" y="5716353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1227;p52">
                <a:extLst>
                  <a:ext uri="{FF2B5EF4-FFF2-40B4-BE49-F238E27FC236}">
                    <a16:creationId xmlns:a16="http://schemas.microsoft.com/office/drawing/2014/main" id="{00BB850C-7AAA-4C3C-947E-B2B1391EE40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9879344" y="5171193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1228;p52">
                <a:extLst>
                  <a:ext uri="{FF2B5EF4-FFF2-40B4-BE49-F238E27FC236}">
                    <a16:creationId xmlns:a16="http://schemas.microsoft.com/office/drawing/2014/main" id="{6DEC7B21-976B-4275-A5F1-74B44388D36E}"/>
                  </a:ext>
                </a:extLst>
              </p:cNvPr>
              <p:cNvCxnSpPr/>
              <p:nvPr/>
            </p:nvCxnSpPr>
            <p:spPr>
              <a:xfrm rot="10800000" flipH="1">
                <a:off x="9321296" y="4637417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1229;p52">
                <a:extLst>
                  <a:ext uri="{FF2B5EF4-FFF2-40B4-BE49-F238E27FC236}">
                    <a16:creationId xmlns:a16="http://schemas.microsoft.com/office/drawing/2014/main" id="{6A4A945F-5790-48AA-B170-CB4CA15BE5DD}"/>
                  </a:ext>
                </a:extLst>
              </p:cNvPr>
              <p:cNvCxnSpPr/>
              <p:nvPr/>
            </p:nvCxnSpPr>
            <p:spPr>
              <a:xfrm rot="10800000" flipH="1">
                <a:off x="8735968" y="4635913"/>
                <a:ext cx="528400" cy="154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1230;p52">
                <a:extLst>
                  <a:ext uri="{FF2B5EF4-FFF2-40B4-BE49-F238E27FC236}">
                    <a16:creationId xmlns:a16="http://schemas.microsoft.com/office/drawing/2014/main" id="{A2B1C3FD-D68C-431A-A591-FE6FA6BB71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25575" y="4687584"/>
                <a:ext cx="12000" cy="1585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1231;p52">
                <a:extLst>
                  <a:ext uri="{FF2B5EF4-FFF2-40B4-BE49-F238E27FC236}">
                    <a16:creationId xmlns:a16="http://schemas.microsoft.com/office/drawing/2014/main" id="{695EC86E-C567-408E-90A7-EF64C8B5E5ED}"/>
                  </a:ext>
                </a:extLst>
              </p:cNvPr>
              <p:cNvCxnSpPr/>
              <p:nvPr/>
            </p:nvCxnSpPr>
            <p:spPr>
              <a:xfrm>
                <a:off x="8501627" y="4674713"/>
                <a:ext cx="1675600" cy="1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1232;p52">
                <a:extLst>
                  <a:ext uri="{FF2B5EF4-FFF2-40B4-BE49-F238E27FC236}">
                    <a16:creationId xmlns:a16="http://schemas.microsoft.com/office/drawing/2014/main" id="{797A5FD7-DC61-4648-85D2-A008B272AD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9535" y="4726248"/>
                <a:ext cx="12000" cy="1585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1233;p52">
                <a:extLst>
                  <a:ext uri="{FF2B5EF4-FFF2-40B4-BE49-F238E27FC236}">
                    <a16:creationId xmlns:a16="http://schemas.microsoft.com/office/drawing/2014/main" id="{E4AB1BC3-AA4A-4E4D-BC4C-EAD4FAE39347}"/>
                  </a:ext>
                </a:extLst>
              </p:cNvPr>
              <p:cNvCxnSpPr/>
              <p:nvPr/>
            </p:nvCxnSpPr>
            <p:spPr>
              <a:xfrm>
                <a:off x="8348475" y="4726265"/>
                <a:ext cx="1675600" cy="1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07CC35A-FFDD-4009-A5D3-E5F697E2BCEE}"/>
              </a:ext>
            </a:extLst>
          </p:cNvPr>
          <p:cNvSpPr txBox="1"/>
          <p:nvPr/>
        </p:nvSpPr>
        <p:spPr>
          <a:xfrm>
            <a:off x="3553100" y="5079694"/>
            <a:ext cx="79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Parent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FFF815-2A2A-474A-9D5D-CCFFA03E373C}"/>
              </a:ext>
            </a:extLst>
          </p:cNvPr>
          <p:cNvSpPr txBox="1"/>
          <p:nvPr/>
        </p:nvSpPr>
        <p:spPr>
          <a:xfrm>
            <a:off x="3565648" y="5597852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Sibling</a:t>
            </a:r>
          </a:p>
        </p:txBody>
      </p:sp>
      <p:graphicFrame>
        <p:nvGraphicFramePr>
          <p:cNvPr id="45" name="Table 11">
            <a:extLst>
              <a:ext uri="{FF2B5EF4-FFF2-40B4-BE49-F238E27FC236}">
                <a16:creationId xmlns:a16="http://schemas.microsoft.com/office/drawing/2014/main" id="{FB588162-B011-4FC5-83B3-E81F5B2BE45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222527" y="3839150"/>
          <a:ext cx="88690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54">
                  <a:extLst>
                    <a:ext uri="{9D8B030D-6E8A-4147-A177-3AD203B41FA5}">
                      <a16:colId xmlns:a16="http://schemas.microsoft.com/office/drawing/2014/main" val="2578237405"/>
                    </a:ext>
                  </a:extLst>
                </a:gridCol>
                <a:gridCol w="443454">
                  <a:extLst>
                    <a:ext uri="{9D8B030D-6E8A-4147-A177-3AD203B41FA5}">
                      <a16:colId xmlns:a16="http://schemas.microsoft.com/office/drawing/2014/main" val="14755522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827478"/>
                  </a:ext>
                </a:extLst>
              </a:tr>
            </a:tbl>
          </a:graphicData>
        </a:graphic>
      </p:graphicFrame>
      <p:sp>
        <p:nvSpPr>
          <p:cNvPr id="46" name="Arrow: Bent 45">
            <a:extLst>
              <a:ext uri="{FF2B5EF4-FFF2-40B4-BE49-F238E27FC236}">
                <a16:creationId xmlns:a16="http://schemas.microsoft.com/office/drawing/2014/main" id="{EA72C3B3-D1DE-41AE-8748-3CB0D882121B}"/>
              </a:ext>
            </a:extLst>
          </p:cNvPr>
          <p:cNvSpPr/>
          <p:nvPr/>
        </p:nvSpPr>
        <p:spPr>
          <a:xfrm rot="5400000" flipH="1">
            <a:off x="8827432" y="4602759"/>
            <a:ext cx="1189972" cy="865473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D816FB-6A4B-4FB4-B015-8E8514A9A8E0}"/>
              </a:ext>
            </a:extLst>
          </p:cNvPr>
          <p:cNvSpPr txBox="1"/>
          <p:nvPr/>
        </p:nvSpPr>
        <p:spPr>
          <a:xfrm>
            <a:off x="9799828" y="4836346"/>
            <a:ext cx="1873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Flatten &amp;</a:t>
            </a:r>
            <a:br>
              <a:rPr lang="en-US" sz="2400" dirty="0"/>
            </a:br>
            <a:r>
              <a:rPr lang="en-US" sz="2400" dirty="0"/>
              <a:t>Feed-forward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9BCBCA6-D17E-4924-94A8-93DD57628794}"/>
              </a:ext>
            </a:extLst>
          </p:cNvPr>
          <p:cNvSpPr txBox="1"/>
          <p:nvPr/>
        </p:nvSpPr>
        <p:spPr>
          <a:xfrm>
            <a:off x="4523083" y="4339206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NP-SUBJ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C95DA00-58CC-4FE5-91DC-F1CFE52E0211}"/>
              </a:ext>
            </a:extLst>
          </p:cNvPr>
          <p:cNvSpPr txBox="1"/>
          <p:nvPr/>
        </p:nvSpPr>
        <p:spPr>
          <a:xfrm>
            <a:off x="5491271" y="4349965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VP</a:t>
            </a:r>
          </a:p>
        </p:txBody>
      </p:sp>
      <p:sp>
        <p:nvSpPr>
          <p:cNvPr id="50" name="Arrow: Bent 49">
            <a:extLst>
              <a:ext uri="{FF2B5EF4-FFF2-40B4-BE49-F238E27FC236}">
                <a16:creationId xmlns:a16="http://schemas.microsoft.com/office/drawing/2014/main" id="{17D4802E-917C-48A4-9AA2-921D0B7BD412}"/>
              </a:ext>
            </a:extLst>
          </p:cNvPr>
          <p:cNvSpPr/>
          <p:nvPr/>
        </p:nvSpPr>
        <p:spPr>
          <a:xfrm rot="10800000" flipH="1">
            <a:off x="2171509" y="4991147"/>
            <a:ext cx="1189972" cy="865473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74EA85-76D3-4B2B-B7AE-E24DE13CA508}"/>
              </a:ext>
            </a:extLst>
          </p:cNvPr>
          <p:cNvSpPr txBox="1"/>
          <p:nvPr/>
        </p:nvSpPr>
        <p:spPr>
          <a:xfrm>
            <a:off x="1653689" y="5697846"/>
            <a:ext cx="1216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Lookups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37CFB65-19A7-4098-BAE8-1E6C497289E4}"/>
              </a:ext>
            </a:extLst>
          </p:cNvPr>
          <p:cNvSpPr/>
          <p:nvPr/>
        </p:nvSpPr>
        <p:spPr>
          <a:xfrm>
            <a:off x="318655" y="4382067"/>
            <a:ext cx="11480721" cy="229480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3" name="Table 11">
            <a:extLst>
              <a:ext uri="{FF2B5EF4-FFF2-40B4-BE49-F238E27FC236}">
                <a16:creationId xmlns:a16="http://schemas.microsoft.com/office/drawing/2014/main" id="{21A9B320-88A3-45F3-B2AD-C7A0F8360F5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409703" y="1913449"/>
          <a:ext cx="88690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54">
                  <a:extLst>
                    <a:ext uri="{9D8B030D-6E8A-4147-A177-3AD203B41FA5}">
                      <a16:colId xmlns:a16="http://schemas.microsoft.com/office/drawing/2014/main" val="2578237405"/>
                    </a:ext>
                  </a:extLst>
                </a:gridCol>
                <a:gridCol w="443454">
                  <a:extLst>
                    <a:ext uri="{9D8B030D-6E8A-4147-A177-3AD203B41FA5}">
                      <a16:colId xmlns:a16="http://schemas.microsoft.com/office/drawing/2014/main" val="14755522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827478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8B4A07C-5E96-4BD1-B5B2-4C66CE6D87E3}"/>
              </a:ext>
            </a:extLst>
          </p:cNvPr>
          <p:cNvSpPr txBox="1"/>
          <p:nvPr/>
        </p:nvSpPr>
        <p:spPr>
          <a:xfrm>
            <a:off x="10130951" y="3758906"/>
            <a:ext cx="1836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logits</a:t>
            </a:r>
            <a:r>
              <a:rPr lang="en-US" sz="2800" baseline="-25000" dirty="0" err="1"/>
              <a:t>Symbolic</a:t>
            </a:r>
            <a:endParaRPr lang="en-US" sz="2800" baseline="-25000" dirty="0"/>
          </a:p>
        </p:txBody>
      </p:sp>
      <p:graphicFrame>
        <p:nvGraphicFramePr>
          <p:cNvPr id="55" name="Table 11">
            <a:extLst>
              <a:ext uri="{FF2B5EF4-FFF2-40B4-BE49-F238E27FC236}">
                <a16:creationId xmlns:a16="http://schemas.microsoft.com/office/drawing/2014/main" id="{26D14BB9-81C8-49F1-852C-DC172AB723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34789" y="2867598"/>
          <a:ext cx="88690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54">
                  <a:extLst>
                    <a:ext uri="{9D8B030D-6E8A-4147-A177-3AD203B41FA5}">
                      <a16:colId xmlns:a16="http://schemas.microsoft.com/office/drawing/2014/main" val="2578237405"/>
                    </a:ext>
                  </a:extLst>
                </a:gridCol>
                <a:gridCol w="443454">
                  <a:extLst>
                    <a:ext uri="{9D8B030D-6E8A-4147-A177-3AD203B41FA5}">
                      <a16:colId xmlns:a16="http://schemas.microsoft.com/office/drawing/2014/main" val="14755522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827478"/>
                  </a:ext>
                </a:extLst>
              </a:tr>
            </a:tbl>
          </a:graphicData>
        </a:graphic>
      </p:graphicFrame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3352BEB-C378-4F2A-B159-6D31BFB023E7}"/>
              </a:ext>
            </a:extLst>
          </p:cNvPr>
          <p:cNvSpPr/>
          <p:nvPr/>
        </p:nvSpPr>
        <p:spPr>
          <a:xfrm>
            <a:off x="5205488" y="2571078"/>
            <a:ext cx="1899539" cy="9599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GPT-2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9AD9244-BD49-45E8-8F38-178671ABC231}"/>
              </a:ext>
            </a:extLst>
          </p:cNvPr>
          <p:cNvCxnSpPr>
            <a:stCxn id="56" idx="3"/>
            <a:endCxn id="55" idx="1"/>
          </p:cNvCxnSpPr>
          <p:nvPr/>
        </p:nvCxnSpPr>
        <p:spPr>
          <a:xfrm>
            <a:off x="7105027" y="3051060"/>
            <a:ext cx="729762" cy="195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AF370D2-0079-48D3-A5DB-74A26A210180}"/>
              </a:ext>
            </a:extLst>
          </p:cNvPr>
          <p:cNvSpPr txBox="1"/>
          <p:nvPr/>
        </p:nvSpPr>
        <p:spPr>
          <a:xfrm>
            <a:off x="7643852" y="2297202"/>
            <a:ext cx="1612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logits</a:t>
            </a:r>
            <a:r>
              <a:rPr lang="en-US" sz="2800" baseline="-25000" dirty="0" err="1"/>
              <a:t>Neural</a:t>
            </a:r>
            <a:endParaRPr lang="en-US" sz="2800" baseline="-25000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B4A8A3B-81C9-4DF5-ADF6-EBCEEB032AD7}"/>
              </a:ext>
            </a:extLst>
          </p:cNvPr>
          <p:cNvCxnSpPr>
            <a:cxnSpLocks/>
            <a:stCxn id="55" idx="3"/>
          </p:cNvCxnSpPr>
          <p:nvPr/>
        </p:nvCxnSpPr>
        <p:spPr>
          <a:xfrm flipV="1">
            <a:off x="8721697" y="3051060"/>
            <a:ext cx="753290" cy="195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7C5E3ED-FC44-4676-B6E2-9C8F1E600194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9665981" y="3360083"/>
            <a:ext cx="136988" cy="479067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AFDE57C-D9E6-4441-92F7-43F226B3FC2D}"/>
              </a:ext>
            </a:extLst>
          </p:cNvPr>
          <p:cNvCxnSpPr>
            <a:cxnSpLocks/>
          </p:cNvCxnSpPr>
          <p:nvPr/>
        </p:nvCxnSpPr>
        <p:spPr>
          <a:xfrm flipV="1">
            <a:off x="10034887" y="2382027"/>
            <a:ext cx="432304" cy="450521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7B714F0B-6BB0-4ABD-95A1-8A277E8EF376}"/>
              </a:ext>
            </a:extLst>
          </p:cNvPr>
          <p:cNvSpPr/>
          <p:nvPr/>
        </p:nvSpPr>
        <p:spPr>
          <a:xfrm>
            <a:off x="318655" y="2502172"/>
            <a:ext cx="3629402" cy="134943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row: Up 63">
            <a:extLst>
              <a:ext uri="{FF2B5EF4-FFF2-40B4-BE49-F238E27FC236}">
                <a16:creationId xmlns:a16="http://schemas.microsoft.com/office/drawing/2014/main" id="{1F0ACE51-BD72-4DEE-A7DC-0D70A717681D}"/>
              </a:ext>
            </a:extLst>
          </p:cNvPr>
          <p:cNvSpPr/>
          <p:nvPr/>
        </p:nvSpPr>
        <p:spPr>
          <a:xfrm>
            <a:off x="3183849" y="4251093"/>
            <a:ext cx="313714" cy="3872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0E0C3AF-EC49-4B74-84A6-158B54052BAA}"/>
              </a:ext>
            </a:extLst>
          </p:cNvPr>
          <p:cNvSpPr/>
          <p:nvPr/>
        </p:nvSpPr>
        <p:spPr>
          <a:xfrm>
            <a:off x="415600" y="3851602"/>
            <a:ext cx="2398598" cy="4254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98B943A-E3D8-427A-9EAD-CFDEEAD9D342}"/>
              </a:ext>
            </a:extLst>
          </p:cNvPr>
          <p:cNvCxnSpPr>
            <a:cxnSpLocks/>
            <a:stCxn id="65" idx="3"/>
            <a:endCxn id="56" idx="1"/>
          </p:cNvCxnSpPr>
          <p:nvPr/>
        </p:nvCxnSpPr>
        <p:spPr>
          <a:xfrm flipV="1">
            <a:off x="2814198" y="3051060"/>
            <a:ext cx="2391290" cy="1013261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lide Number Placeholder 66">
            <a:extLst>
              <a:ext uri="{FF2B5EF4-FFF2-40B4-BE49-F238E27FC236}">
                <a16:creationId xmlns:a16="http://schemas.microsoft.com/office/drawing/2014/main" id="{1187546A-F98F-4C92-A1D3-DE09275F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EFE09A2-14A8-4310-84FE-EAEFAD042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25" t="28238" r="62156" b="30452"/>
          <a:stretch/>
        </p:blipFill>
        <p:spPr>
          <a:xfrm>
            <a:off x="9509174" y="2880877"/>
            <a:ext cx="473026" cy="41959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C4F1DD-3B55-4D4C-8B34-C544604F5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8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6" grpId="0" animBg="1"/>
      <p:bldP spid="58" grpId="0"/>
      <p:bldP spid="63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96375-31D9-4989-B6AA-E81E4603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r>
              <a:rPr lang="en-US" dirty="0"/>
              <a:t>But where does the Symbol Structure Come from?</a:t>
            </a:r>
            <a:endParaRPr lang="en-H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389E2-E686-42D9-98D6-78C3C1D5F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A1E02-65BE-41E3-96D7-95B403B04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B315AE-3CEE-4EA4-9870-1B4DC56AF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Jakob </a:t>
            </a:r>
            <a:r>
              <a:rPr lang="en-US" dirty="0" err="1"/>
              <a:t>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87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69C4C27-90B1-428D-B91C-3ED3583A5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Overview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0DD22E5-89C2-4D9F-BF7D-E2EE2527A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4762500" cy="343217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2000" strike="sngStrike" dirty="0"/>
              <a:t>Linguistics &amp; Neuro-symbolic 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2000" dirty="0"/>
              <a:t>Upper bounds (and their problems)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2000" dirty="0"/>
              <a:t>Lower bounds (and the unexpected difficulty of reaching them)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2000" dirty="0"/>
              <a:t>Is it worth it?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AE9316-02A7-4A08-A1FB-4F00E96EE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297C40-C989-4E08-81E0-2399A8F7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E43DEC-0968-4E51-B73D-315BBF190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85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666F-BCF6-429C-963D-91AAC47FD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Bounds</a:t>
            </a:r>
            <a:endParaRPr lang="en-H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399F7-ACB2-4310-8B17-A30678C5BB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(We don’t care where it comes from, we just assume we have it)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B5F9D-4FBA-4AD0-85D6-4486C1B89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11th May,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527AFC-775B-474B-8DA9-D0ECF654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4ED5C8-071F-487A-BB9C-84C12088E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814" y="1114940"/>
            <a:ext cx="6290266" cy="1753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61C3078-9076-41B4-86D2-6AE041F7F6A7}"/>
              </a:ext>
            </a:extLst>
          </p:cNvPr>
          <p:cNvSpPr/>
          <p:nvPr/>
        </p:nvSpPr>
        <p:spPr>
          <a:xfrm rot="1320685">
            <a:off x="10420063" y="2716970"/>
            <a:ext cx="1444131" cy="914400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Published in</a:t>
            </a:r>
            <a:br>
              <a:rPr lang="en-US" dirty="0">
                <a:solidFill>
                  <a:sysClr val="windowText" lastClr="000000"/>
                </a:solidFill>
              </a:rPr>
            </a:br>
            <a:r>
              <a:rPr lang="en-US" dirty="0">
                <a:solidFill>
                  <a:sysClr val="windowText" lastClr="000000"/>
                </a:solidFill>
              </a:rPr>
              <a:t>NAACL-HLT 2022, Seattle</a:t>
            </a:r>
            <a:endParaRPr lang="en-HK" dirty="0">
              <a:solidFill>
                <a:sysClr val="windowText" lastClr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A0D2D5-9824-446D-8D32-147EE1369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349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F4789-A15A-42AC-B38E-2293173B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62759"/>
            <a:ext cx="11360800" cy="1094208"/>
          </a:xfrm>
        </p:spPr>
        <p:txBody>
          <a:bodyPr>
            <a:normAutofit/>
          </a:bodyPr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351D7-23F0-45D0-B8B2-6BF1F0057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2"/>
            <a:ext cx="11360800" cy="4927541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Annotated </a:t>
            </a:r>
            <a:r>
              <a:rPr lang="en-US" sz="3600" b="1" dirty="0"/>
              <a:t>text corpus</a:t>
            </a:r>
            <a:endParaRPr lang="en-US" sz="36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600" dirty="0"/>
              <a:t>Use </a:t>
            </a:r>
            <a:r>
              <a:rPr lang="en-US" sz="3600" b="1" dirty="0"/>
              <a:t>ground truth</a:t>
            </a:r>
            <a:r>
              <a:rPr lang="en-US" sz="3600" dirty="0"/>
              <a:t> graphs at training and test time</a:t>
            </a:r>
          </a:p>
          <a:p>
            <a:pPr lvl="1"/>
            <a:r>
              <a:rPr lang="en-US" sz="3200" dirty="0"/>
              <a:t>Controls for parser performance</a:t>
            </a:r>
          </a:p>
          <a:p>
            <a:pPr lvl="1"/>
            <a:r>
              <a:rPr lang="en-US" sz="3200" dirty="0"/>
              <a:t>Upper bound for LM performance potential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0E0D1-BF08-4E8F-9542-26E8904276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971DD5-A3BB-499B-8198-34F3E81AEE1B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898989"/>
                </a:solidFill>
              </a:rPr>
              <a:t>11th May, 2023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AA849787-4777-4179-9804-97B8D1ECC4E7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898989"/>
                </a:solidFill>
              </a:rPr>
              <a:t>Jakob </a:t>
            </a:r>
            <a:r>
              <a:rPr lang="en-US" sz="1200" dirty="0" err="1">
                <a:solidFill>
                  <a:srgbClr val="898989"/>
                </a:solidFill>
              </a:rPr>
              <a:t>Prange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8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F4789-A15A-42AC-B38E-2293173B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62759"/>
            <a:ext cx="11360800" cy="1094208"/>
          </a:xfrm>
        </p:spPr>
        <p:txBody>
          <a:bodyPr>
            <a:normAutofit/>
          </a:bodyPr>
          <a:lstStyle/>
          <a:p>
            <a:r>
              <a:rPr lang="en-US" cap="all" dirty="0">
                <a:solidFill>
                  <a:prstClr val="black"/>
                </a:solidFill>
                <a:latin typeface="Tenorite"/>
              </a:rPr>
              <a:t>Experimental Setup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351D7-23F0-45D0-B8B2-6BF1F0057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2"/>
            <a:ext cx="11360800" cy="4927541"/>
          </a:xfrm>
        </p:spPr>
        <p:txBody>
          <a:bodyPr>
            <a:normAutofit/>
          </a:bodyPr>
          <a:lstStyle/>
          <a:p>
            <a:r>
              <a:rPr lang="en-US" dirty="0"/>
              <a:t>7 sentence-structure SLRs with different properties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Semantic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constituencies</a:t>
            </a:r>
            <a:r>
              <a:rPr lang="en-US" dirty="0"/>
              <a:t>: 2 (EDS, PTG)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Syntactic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constituencies</a:t>
            </a:r>
            <a:r>
              <a:rPr lang="en-US" dirty="0"/>
              <a:t>: 2 (PTB with 2 different label sets)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Semantic</a:t>
            </a:r>
            <a:r>
              <a:rPr lang="en-US" dirty="0"/>
              <a:t> </a:t>
            </a:r>
            <a:r>
              <a:rPr lang="en-US" dirty="0">
                <a:solidFill>
                  <a:schemeClr val="accent5"/>
                </a:solidFill>
              </a:rPr>
              <a:t>dependencies</a:t>
            </a:r>
            <a:r>
              <a:rPr lang="en-US" dirty="0"/>
              <a:t>: 2 (DM, PSD)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Syntactic</a:t>
            </a:r>
            <a:r>
              <a:rPr lang="en-US" dirty="0"/>
              <a:t> </a:t>
            </a:r>
            <a:r>
              <a:rPr lang="en-US" dirty="0">
                <a:solidFill>
                  <a:schemeClr val="accent5"/>
                </a:solidFill>
              </a:rPr>
              <a:t>dependencies</a:t>
            </a:r>
            <a:r>
              <a:rPr lang="en-US" dirty="0"/>
              <a:t>: 1 (UD)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dirty="0"/>
              <a:t>All annotated over the </a:t>
            </a:r>
            <a:r>
              <a:rPr lang="en-US" b="1" dirty="0"/>
              <a:t>same text corpus  </a:t>
            </a:r>
            <a:r>
              <a:rPr lang="en-US" b="1" dirty="0">
                <a:sym typeface="Wingdings" panose="05000000000000000000" pitchFamily="2" charset="2"/>
              </a:rPr>
              <a:t></a:t>
            </a:r>
            <a:r>
              <a:rPr lang="en-US" b="1" dirty="0"/>
              <a:t>  </a:t>
            </a:r>
            <a:r>
              <a:rPr lang="en-US" u="sng" dirty="0"/>
              <a:t>Relatively fair comparison</a:t>
            </a:r>
            <a:r>
              <a:rPr lang="en-US" dirty="0"/>
              <a:t> </a:t>
            </a:r>
            <a:br>
              <a:rPr lang="en-US" dirty="0"/>
            </a:br>
            <a:r>
              <a:rPr lang="en-US" sz="2000" dirty="0"/>
              <a:t>(the subset of English WSJ used in the MRP shared tasks)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0E0D1-BF08-4E8F-9542-26E8904276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Document outline">
            <a:extLst>
              <a:ext uri="{FF2B5EF4-FFF2-40B4-BE49-F238E27FC236}">
                <a16:creationId xmlns:a16="http://schemas.microsoft.com/office/drawing/2014/main" id="{E11167A2-F05D-4D23-92B7-60364B142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10002" y="3429000"/>
            <a:ext cx="1166937" cy="116693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CE3267E-DB01-4B5F-A363-66F441665E6B}"/>
              </a:ext>
            </a:extLst>
          </p:cNvPr>
          <p:cNvSpPr/>
          <p:nvPr/>
        </p:nvSpPr>
        <p:spPr>
          <a:xfrm rot="4713752">
            <a:off x="9199087" y="2669904"/>
            <a:ext cx="581414" cy="58720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223762C-1534-499A-AB6B-57FAF3D29CE0}"/>
              </a:ext>
            </a:extLst>
          </p:cNvPr>
          <p:cNvSpPr/>
          <p:nvPr/>
        </p:nvSpPr>
        <p:spPr>
          <a:xfrm rot="6895807">
            <a:off x="10049804" y="2771961"/>
            <a:ext cx="581414" cy="58720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lose-up of some apples&#10;&#10;Description automatically generated with low confidence">
            <a:extLst>
              <a:ext uri="{FF2B5EF4-FFF2-40B4-BE49-F238E27FC236}">
                <a16:creationId xmlns:a16="http://schemas.microsoft.com/office/drawing/2014/main" id="{E6608892-E1B1-49F3-95B8-C0B10164C50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474" y="1699068"/>
            <a:ext cx="1458441" cy="1200670"/>
          </a:xfrm>
          <a:prstGeom prst="rect">
            <a:avLst/>
          </a:prstGeom>
        </p:spPr>
      </p:pic>
      <p:pic>
        <p:nvPicPr>
          <p:cNvPr id="9" name="Picture 8" descr="A picture containing orange, citrus, oranges, plant&#10;&#10;Description automatically generated">
            <a:extLst>
              <a:ext uri="{FF2B5EF4-FFF2-40B4-BE49-F238E27FC236}">
                <a16:creationId xmlns:a16="http://schemas.microsoft.com/office/drawing/2014/main" id="{2466967B-609D-4A4E-AC6A-97BE225E93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915" y="935468"/>
            <a:ext cx="1724418" cy="1483888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8800CDD-6554-C409-DF90-8CF009FFCCE4}"/>
              </a:ext>
            </a:extLst>
          </p:cNvPr>
          <p:cNvSpPr/>
          <p:nvPr/>
        </p:nvSpPr>
        <p:spPr>
          <a:xfrm>
            <a:off x="6499906" y="3761804"/>
            <a:ext cx="1272072" cy="492568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03FA5A-77A0-DCEC-4C83-AC08B9686AC6}"/>
              </a:ext>
            </a:extLst>
          </p:cNvPr>
          <p:cNvSpPr txBox="1"/>
          <p:nvPr/>
        </p:nvSpPr>
        <p:spPr>
          <a:xfrm>
            <a:off x="3684652" y="4199147"/>
            <a:ext cx="428322" cy="276999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802B5-2E88-C15F-0DB9-93BEA8DF7753}"/>
              </a:ext>
            </a:extLst>
          </p:cNvPr>
          <p:cNvSpPr txBox="1"/>
          <p:nvPr/>
        </p:nvSpPr>
        <p:spPr>
          <a:xfrm>
            <a:off x="4320688" y="4199147"/>
            <a:ext cx="428322" cy="276999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46C7AE-0168-70D8-8FA0-3083162FE0D8}"/>
              </a:ext>
            </a:extLst>
          </p:cNvPr>
          <p:cNvSpPr txBox="1"/>
          <p:nvPr/>
        </p:nvSpPr>
        <p:spPr>
          <a:xfrm>
            <a:off x="4956724" y="4199147"/>
            <a:ext cx="428322" cy="276999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3F9C677F-AACC-F8E9-2030-943A53B5990B}"/>
              </a:ext>
            </a:extLst>
          </p:cNvPr>
          <p:cNvCxnSpPr>
            <a:stCxn id="12" idx="0"/>
            <a:endCxn id="11" idx="0"/>
          </p:cNvCxnSpPr>
          <p:nvPr/>
        </p:nvCxnSpPr>
        <p:spPr>
          <a:xfrm rot="16200000" flipV="1">
            <a:off x="4216831" y="3881129"/>
            <a:ext cx="12700" cy="636036"/>
          </a:xfrm>
          <a:prstGeom prst="curvedConnector3">
            <a:avLst>
              <a:gd name="adj1" fmla="val 180000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8DCA2F95-E2EA-B830-766C-9C05E5F18AF6}"/>
              </a:ext>
            </a:extLst>
          </p:cNvPr>
          <p:cNvCxnSpPr>
            <a:stCxn id="11" idx="0"/>
            <a:endCxn id="13" idx="0"/>
          </p:cNvCxnSpPr>
          <p:nvPr/>
        </p:nvCxnSpPr>
        <p:spPr>
          <a:xfrm rot="5400000" flipH="1" flipV="1">
            <a:off x="4534849" y="3563111"/>
            <a:ext cx="12700" cy="1272072"/>
          </a:xfrm>
          <a:prstGeom prst="curvedConnector3">
            <a:avLst>
              <a:gd name="adj1" fmla="val 2940591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C65B530-313D-FDEE-00DC-A481208F5982}"/>
              </a:ext>
            </a:extLst>
          </p:cNvPr>
          <p:cNvSpPr txBox="1"/>
          <p:nvPr/>
        </p:nvSpPr>
        <p:spPr>
          <a:xfrm>
            <a:off x="6322523" y="4199147"/>
            <a:ext cx="428322" cy="276999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9D8B39-551B-F5B2-1A04-F9232A7A192B}"/>
              </a:ext>
            </a:extLst>
          </p:cNvPr>
          <p:cNvSpPr txBox="1"/>
          <p:nvPr/>
        </p:nvSpPr>
        <p:spPr>
          <a:xfrm>
            <a:off x="6958559" y="4199147"/>
            <a:ext cx="428322" cy="276999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86F63C-2E52-3489-AD75-5AA56FBFA170}"/>
              </a:ext>
            </a:extLst>
          </p:cNvPr>
          <p:cNvSpPr txBox="1"/>
          <p:nvPr/>
        </p:nvSpPr>
        <p:spPr>
          <a:xfrm>
            <a:off x="7594595" y="4199147"/>
            <a:ext cx="428322" cy="276999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8CEA77A0-4CD6-3B73-A990-9D0EEFBDD0DF}"/>
              </a:ext>
            </a:extLst>
          </p:cNvPr>
          <p:cNvSpPr/>
          <p:nvPr/>
        </p:nvSpPr>
        <p:spPr>
          <a:xfrm>
            <a:off x="6556405" y="4024372"/>
            <a:ext cx="562598" cy="222914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2EF2B9E4-5AC4-4726-97A7-378126C5613E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898989"/>
                </a:solidFill>
              </a:rPr>
              <a:t>11th May, 2023</a:t>
            </a:r>
          </a:p>
        </p:txBody>
      </p:sp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F301052F-D168-469E-8C16-5802E1D970B5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898989"/>
                </a:solidFill>
              </a:rPr>
              <a:t>Jakob </a:t>
            </a:r>
            <a:r>
              <a:rPr lang="en-US" sz="1200" dirty="0" err="1">
                <a:solidFill>
                  <a:srgbClr val="898989"/>
                </a:solidFill>
              </a:rPr>
              <a:t>Prange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4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9C1C55-1EB5-4412-84C5-8FB6F9831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5" r="3644" b="7665"/>
          <a:stretch/>
        </p:blipFill>
        <p:spPr>
          <a:xfrm>
            <a:off x="0" y="3502642"/>
            <a:ext cx="4088941" cy="3063241"/>
          </a:xfrm>
          <a:prstGeom prst="flowChartManualOperation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177F48-CABB-444E-9583-EE115137D6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881" b="9292"/>
          <a:stretch/>
        </p:blipFill>
        <p:spPr>
          <a:xfrm>
            <a:off x="7835023" y="365759"/>
            <a:ext cx="3784661" cy="2563979"/>
          </a:xfrm>
          <a:prstGeom prst="rect">
            <a:avLst/>
          </a:prstGeom>
        </p:spPr>
      </p:pic>
      <p:sp>
        <p:nvSpPr>
          <p:cNvPr id="37" name="Title 36">
            <a:extLst>
              <a:ext uri="{FF2B5EF4-FFF2-40B4-BE49-F238E27FC236}">
                <a16:creationId xmlns:a16="http://schemas.microsoft.com/office/drawing/2014/main" id="{C95960FD-55DB-41B0-A8C7-D8F38A321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020445"/>
            <a:ext cx="2895600" cy="1325563"/>
          </a:xfrm>
        </p:spPr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FD3CE-441D-4ADA-B33D-2D8AF6772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/>
              <a:t>Alice did not know what to say</a:t>
            </a:r>
            <a:endParaRPr lang="en-HK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EC710BB-2DF2-4B4B-85D6-B48FA6FC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21A48-360E-4CE2-AAE2-5B1ADA36B040}" type="slidenum">
              <a:rPr kumimoji="0" lang="en-HK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HK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6F26420-63B1-45EB-AE67-64AE7696D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053296"/>
              </p:ext>
            </p:extLst>
          </p:nvPr>
        </p:nvGraphicFramePr>
        <p:xfrm>
          <a:off x="3833637" y="2593500"/>
          <a:ext cx="4524730" cy="6035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38363">
                  <a:extLst>
                    <a:ext uri="{9D8B030D-6E8A-4147-A177-3AD203B41FA5}">
                      <a16:colId xmlns:a16="http://schemas.microsoft.com/office/drawing/2014/main" val="1890039468"/>
                    </a:ext>
                  </a:extLst>
                </a:gridCol>
                <a:gridCol w="554417">
                  <a:extLst>
                    <a:ext uri="{9D8B030D-6E8A-4147-A177-3AD203B41FA5}">
                      <a16:colId xmlns:a16="http://schemas.microsoft.com/office/drawing/2014/main" val="3388928308"/>
                    </a:ext>
                  </a:extLst>
                </a:gridCol>
                <a:gridCol w="646390">
                  <a:extLst>
                    <a:ext uri="{9D8B030D-6E8A-4147-A177-3AD203B41FA5}">
                      <a16:colId xmlns:a16="http://schemas.microsoft.com/office/drawing/2014/main" val="2695790972"/>
                    </a:ext>
                  </a:extLst>
                </a:gridCol>
                <a:gridCol w="820017">
                  <a:extLst>
                    <a:ext uri="{9D8B030D-6E8A-4147-A177-3AD203B41FA5}">
                      <a16:colId xmlns:a16="http://schemas.microsoft.com/office/drawing/2014/main" val="3923225063"/>
                    </a:ext>
                  </a:extLst>
                </a:gridCol>
                <a:gridCol w="786384">
                  <a:extLst>
                    <a:ext uri="{9D8B030D-6E8A-4147-A177-3AD203B41FA5}">
                      <a16:colId xmlns:a16="http://schemas.microsoft.com/office/drawing/2014/main" val="2684846795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646575656"/>
                    </a:ext>
                  </a:extLst>
                </a:gridCol>
                <a:gridCol w="558535">
                  <a:extLst>
                    <a:ext uri="{9D8B030D-6E8A-4147-A177-3AD203B41FA5}">
                      <a16:colId xmlns:a16="http://schemas.microsoft.com/office/drawing/2014/main" val="1727924737"/>
                    </a:ext>
                  </a:extLst>
                </a:gridCol>
              </a:tblGrid>
              <a:tr h="603504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Noun</a:t>
                      </a:r>
                    </a:p>
                  </a:txBody>
                  <a:tcPr vert="vert27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Aux</a:t>
                      </a:r>
                    </a:p>
                  </a:txBody>
                  <a:tcPr vert="vert27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Neg</a:t>
                      </a:r>
                    </a:p>
                  </a:txBody>
                  <a:tcPr vert="vert27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Verb</a:t>
                      </a:r>
                    </a:p>
                  </a:txBody>
                  <a:tcPr vert="vert27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Noun</a:t>
                      </a:r>
                    </a:p>
                  </a:txBody>
                  <a:tcPr vert="vert27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Aux</a:t>
                      </a:r>
                    </a:p>
                  </a:txBody>
                  <a:tcPr vert="vert27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Verb</a:t>
                      </a:r>
                    </a:p>
                  </a:txBody>
                  <a:tcPr vert="vert27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48202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F0392E5-6837-4592-9DF1-804D9C690B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40" b="28541"/>
          <a:stretch/>
        </p:blipFill>
        <p:spPr>
          <a:xfrm>
            <a:off x="572316" y="0"/>
            <a:ext cx="3261317" cy="2172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EEBE41-0648-470B-A9D7-D19992F6D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036"/>
          <a:stretch/>
        </p:blipFill>
        <p:spPr>
          <a:xfrm>
            <a:off x="8448819" y="3360156"/>
            <a:ext cx="3024561" cy="3250729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DB5963D-8AD7-49EC-A3BB-DEF17A92A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039728"/>
              </p:ext>
            </p:extLst>
          </p:nvPr>
        </p:nvGraphicFramePr>
        <p:xfrm>
          <a:off x="3833637" y="3781726"/>
          <a:ext cx="4524730" cy="157665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38363">
                  <a:extLst>
                    <a:ext uri="{9D8B030D-6E8A-4147-A177-3AD203B41FA5}">
                      <a16:colId xmlns:a16="http://schemas.microsoft.com/office/drawing/2014/main" val="1890039468"/>
                    </a:ext>
                  </a:extLst>
                </a:gridCol>
                <a:gridCol w="554417">
                  <a:extLst>
                    <a:ext uri="{9D8B030D-6E8A-4147-A177-3AD203B41FA5}">
                      <a16:colId xmlns:a16="http://schemas.microsoft.com/office/drawing/2014/main" val="3388928308"/>
                    </a:ext>
                  </a:extLst>
                </a:gridCol>
                <a:gridCol w="646390">
                  <a:extLst>
                    <a:ext uri="{9D8B030D-6E8A-4147-A177-3AD203B41FA5}">
                      <a16:colId xmlns:a16="http://schemas.microsoft.com/office/drawing/2014/main" val="2695790972"/>
                    </a:ext>
                  </a:extLst>
                </a:gridCol>
                <a:gridCol w="820017">
                  <a:extLst>
                    <a:ext uri="{9D8B030D-6E8A-4147-A177-3AD203B41FA5}">
                      <a16:colId xmlns:a16="http://schemas.microsoft.com/office/drawing/2014/main" val="3923225063"/>
                    </a:ext>
                  </a:extLst>
                </a:gridCol>
                <a:gridCol w="786384">
                  <a:extLst>
                    <a:ext uri="{9D8B030D-6E8A-4147-A177-3AD203B41FA5}">
                      <a16:colId xmlns:a16="http://schemas.microsoft.com/office/drawing/2014/main" val="2684846795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646575656"/>
                    </a:ext>
                  </a:extLst>
                </a:gridCol>
                <a:gridCol w="558535">
                  <a:extLst>
                    <a:ext uri="{9D8B030D-6E8A-4147-A177-3AD203B41FA5}">
                      <a16:colId xmlns:a16="http://schemas.microsoft.com/office/drawing/2014/main" val="1727924737"/>
                    </a:ext>
                  </a:extLst>
                </a:gridCol>
              </a:tblGrid>
              <a:tr h="157665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Person</a:t>
                      </a:r>
                    </a:p>
                  </a:txBody>
                  <a:tcPr vert="vert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Past</a:t>
                      </a:r>
                    </a:p>
                  </a:txBody>
                  <a:tcPr vert="vert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Negation</a:t>
                      </a:r>
                    </a:p>
                  </a:txBody>
                  <a:tcPr vert="vert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Cognition</a:t>
                      </a:r>
                    </a:p>
                  </a:txBody>
                  <a:tcPr vert="vert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Content</a:t>
                      </a:r>
                    </a:p>
                  </a:txBody>
                  <a:tcPr vert="vert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Intent</a:t>
                      </a:r>
                    </a:p>
                  </a:txBody>
                  <a:tcPr vert="vert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Communication</a:t>
                      </a:r>
                    </a:p>
                  </a:txBody>
                  <a:tcPr vert="vert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48202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D681CD1-EB26-481D-AC1E-7D1C78727D0A}"/>
              </a:ext>
            </a:extLst>
          </p:cNvPr>
          <p:cNvSpPr txBox="1"/>
          <p:nvPr/>
        </p:nvSpPr>
        <p:spPr>
          <a:xfrm>
            <a:off x="385299" y="6003492"/>
            <a:ext cx="6399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AMR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803169-6208-49C3-BA2C-D845098E4025}"/>
              </a:ext>
            </a:extLst>
          </p:cNvPr>
          <p:cNvSpPr txBox="1"/>
          <p:nvPr/>
        </p:nvSpPr>
        <p:spPr>
          <a:xfrm>
            <a:off x="11137519" y="4693132"/>
            <a:ext cx="7120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UCCA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D6F0E2-AEFA-4329-BAD5-78BA3533FF7B}"/>
              </a:ext>
            </a:extLst>
          </p:cNvPr>
          <p:cNvSpPr txBox="1"/>
          <p:nvPr/>
        </p:nvSpPr>
        <p:spPr>
          <a:xfrm>
            <a:off x="10702863" y="681037"/>
            <a:ext cx="5395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PTB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93CDDE-A2F2-4CCD-B9BB-55EF2372807F}"/>
              </a:ext>
            </a:extLst>
          </p:cNvPr>
          <p:cNvSpPr txBox="1"/>
          <p:nvPr/>
        </p:nvSpPr>
        <p:spPr>
          <a:xfrm>
            <a:off x="467853" y="424145"/>
            <a:ext cx="4748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UD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FD0FA2-4863-4254-A166-7690FB9FD203}"/>
              </a:ext>
            </a:extLst>
          </p:cNvPr>
          <p:cNvSpPr txBox="1"/>
          <p:nvPr/>
        </p:nvSpPr>
        <p:spPr>
          <a:xfrm>
            <a:off x="5529659" y="1177043"/>
            <a:ext cx="1132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Syntax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882E4D-B617-4EBA-BADE-18FF0F78BF33}"/>
              </a:ext>
            </a:extLst>
          </p:cNvPr>
          <p:cNvSpPr txBox="1"/>
          <p:nvPr/>
        </p:nvSpPr>
        <p:spPr>
          <a:xfrm>
            <a:off x="5155164" y="5809149"/>
            <a:ext cx="1667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Semantics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F22E71-CDC7-4DBD-86A4-62034E8FCA9A}"/>
              </a:ext>
            </a:extLst>
          </p:cNvPr>
          <p:cNvSpPr txBox="1"/>
          <p:nvPr/>
        </p:nvSpPr>
        <p:spPr>
          <a:xfrm>
            <a:off x="572316" y="2657805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Dependencies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57569C-E17C-4687-A914-B8DA7AD8CE7E}"/>
              </a:ext>
            </a:extLst>
          </p:cNvPr>
          <p:cNvSpPr txBox="1"/>
          <p:nvPr/>
        </p:nvSpPr>
        <p:spPr>
          <a:xfrm>
            <a:off x="10109032" y="3137818"/>
            <a:ext cx="2016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Constituencies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21C9593-ED10-4CE8-BDE1-1CB1878923E9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4250006" y="1438653"/>
            <a:ext cx="1279653" cy="200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1ECAAF8-8E61-4D7E-B869-84C0866FB6F4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6662341" y="1438653"/>
            <a:ext cx="1135387" cy="123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623A8A-7389-41DE-809E-11EB3F699F2A}"/>
              </a:ext>
            </a:extLst>
          </p:cNvPr>
          <p:cNvCxnSpPr>
            <a:cxnSpLocks/>
          </p:cNvCxnSpPr>
          <p:nvPr/>
        </p:nvCxnSpPr>
        <p:spPr>
          <a:xfrm flipH="1">
            <a:off x="6095999" y="1646455"/>
            <a:ext cx="1" cy="793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44AC79-1791-4DA2-A9CE-1F421826BB8B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5988822" y="5487180"/>
            <a:ext cx="0" cy="32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26CB23-CAD7-4497-BE96-6A44A4B0C47B}"/>
              </a:ext>
            </a:extLst>
          </p:cNvPr>
          <p:cNvCxnSpPr>
            <a:stCxn id="18" idx="1"/>
          </p:cNvCxnSpPr>
          <p:nvPr/>
        </p:nvCxnSpPr>
        <p:spPr>
          <a:xfrm flipH="1" flipV="1">
            <a:off x="2975224" y="5797297"/>
            <a:ext cx="2179940" cy="273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2AFE092-B9CF-464E-923A-267B5249321A}"/>
              </a:ext>
            </a:extLst>
          </p:cNvPr>
          <p:cNvCxnSpPr>
            <a:stCxn id="18" idx="3"/>
          </p:cNvCxnSpPr>
          <p:nvPr/>
        </p:nvCxnSpPr>
        <p:spPr>
          <a:xfrm flipV="1">
            <a:off x="6822480" y="5943107"/>
            <a:ext cx="1813357" cy="127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3F55299-BCC0-43CB-8B1C-50BB1E5920E1}"/>
              </a:ext>
            </a:extLst>
          </p:cNvPr>
          <p:cNvCxnSpPr>
            <a:stCxn id="19" idx="2"/>
            <a:endCxn id="9" idx="0"/>
          </p:cNvCxnSpPr>
          <p:nvPr/>
        </p:nvCxnSpPr>
        <p:spPr>
          <a:xfrm>
            <a:off x="1551110" y="3119470"/>
            <a:ext cx="493361" cy="3831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B8AF054-3D7F-44E9-B5D9-9A55B02345BA}"/>
              </a:ext>
            </a:extLst>
          </p:cNvPr>
          <p:cNvCxnSpPr>
            <a:stCxn id="19" idx="0"/>
            <a:endCxn id="6" idx="2"/>
          </p:cNvCxnSpPr>
          <p:nvPr/>
        </p:nvCxnSpPr>
        <p:spPr>
          <a:xfrm flipV="1">
            <a:off x="1551110" y="2172493"/>
            <a:ext cx="651865" cy="485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F09F7C5-B429-45C3-BD5D-40CA63A541DD}"/>
              </a:ext>
            </a:extLst>
          </p:cNvPr>
          <p:cNvCxnSpPr>
            <a:stCxn id="20" idx="0"/>
          </p:cNvCxnSpPr>
          <p:nvPr/>
        </p:nvCxnSpPr>
        <p:spPr>
          <a:xfrm flipH="1" flipV="1">
            <a:off x="10702863" y="2902509"/>
            <a:ext cx="414490" cy="235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24C17E1-0435-453D-924F-6DCE6158EE53}"/>
              </a:ext>
            </a:extLst>
          </p:cNvPr>
          <p:cNvCxnSpPr>
            <a:stCxn id="20" idx="2"/>
          </p:cNvCxnSpPr>
          <p:nvPr/>
        </p:nvCxnSpPr>
        <p:spPr>
          <a:xfrm flipH="1">
            <a:off x="10640890" y="3599483"/>
            <a:ext cx="476463" cy="606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CC489E0-BCB2-4C84-AE7C-C4180B6AC69F}"/>
              </a:ext>
            </a:extLst>
          </p:cNvPr>
          <p:cNvSpPr txBox="1"/>
          <p:nvPr/>
        </p:nvSpPr>
        <p:spPr>
          <a:xfrm>
            <a:off x="385299" y="126504"/>
            <a:ext cx="1628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Nivre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+ 2016, 2020]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BD62CF-AAFB-4754-9C40-3E2E494FCF25}"/>
              </a:ext>
            </a:extLst>
          </p:cNvPr>
          <p:cNvSpPr txBox="1"/>
          <p:nvPr/>
        </p:nvSpPr>
        <p:spPr>
          <a:xfrm>
            <a:off x="9841844" y="413098"/>
            <a:ext cx="228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[Marcus+ 1993;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Hovy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+ 2006]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56E4D2-7BCA-4BA1-BFB6-0F6839B8E8FA}"/>
              </a:ext>
            </a:extLst>
          </p:cNvPr>
          <p:cNvSpPr txBox="1"/>
          <p:nvPr/>
        </p:nvSpPr>
        <p:spPr>
          <a:xfrm>
            <a:off x="252795" y="6456996"/>
            <a:ext cx="1544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Banarescu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+ 2013]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DF7722D-55BF-4D3C-A5D5-8E536D25C062}"/>
              </a:ext>
            </a:extLst>
          </p:cNvPr>
          <p:cNvSpPr txBox="1"/>
          <p:nvPr/>
        </p:nvSpPr>
        <p:spPr>
          <a:xfrm>
            <a:off x="9961099" y="6525446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[Abend &amp;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Rappoport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 2013]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4AFF6E1-83B8-4AD0-B5EA-7C9069068024}"/>
              </a:ext>
            </a:extLst>
          </p:cNvPr>
          <p:cNvSpPr/>
          <p:nvPr/>
        </p:nvSpPr>
        <p:spPr>
          <a:xfrm>
            <a:off x="8358367" y="3063696"/>
            <a:ext cx="806654" cy="993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F3E29241-B959-422A-A7CD-6C8F48AF8AC8}"/>
              </a:ext>
            </a:extLst>
          </p:cNvPr>
          <p:cNvSpPr txBox="1">
            <a:spLocks/>
          </p:cNvSpPr>
          <p:nvPr/>
        </p:nvSpPr>
        <p:spPr>
          <a:xfrm>
            <a:off x="838200" y="804672"/>
            <a:ext cx="10515600" cy="5372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Alice did not know what to say</a:t>
            </a:r>
          </a:p>
        </p:txBody>
      </p:sp>
      <p:sp>
        <p:nvSpPr>
          <p:cNvPr id="45" name="Date Placeholder 44">
            <a:extLst>
              <a:ext uri="{FF2B5EF4-FFF2-40B4-BE49-F238E27FC236}">
                <a16:creationId xmlns:a16="http://schemas.microsoft.com/office/drawing/2014/main" id="{1F525459-FAA7-427F-B656-CA94550C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11th May, 2023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39A2C8-3EFB-47C8-90A9-2BA144566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Jakob </a:t>
            </a:r>
            <a:r>
              <a:rPr lang="en-US" dirty="0" err="1"/>
              <a:t>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668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8CF28B-0AD3-4503-A44A-E44C4EF7F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01" y="342081"/>
            <a:ext cx="4082142" cy="585788"/>
          </a:xfrm>
        </p:spPr>
        <p:txBody>
          <a:bodyPr>
            <a:normAutofit fontScale="90000"/>
          </a:bodyPr>
          <a:lstStyle/>
          <a:p>
            <a:r>
              <a:rPr lang="en-US" dirty="0"/>
              <a:t>A Short History Lesson</a:t>
            </a:r>
            <a:endParaRPr lang="en-H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11EA5-5574-4B4F-A4FD-2534A134B4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80" y="1421804"/>
            <a:ext cx="3214275" cy="67793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1600" dirty="0"/>
              <a:t>Syntax trees, Logic</a:t>
            </a:r>
            <a:r>
              <a:rPr lang="en-HK" sz="1600" dirty="0"/>
              <a:t>, Formal Grammars</a:t>
            </a:r>
            <a:br>
              <a:rPr lang="en-HK" sz="1600" dirty="0"/>
            </a:br>
            <a:br>
              <a:rPr lang="en-HK" sz="1600" dirty="0"/>
            </a:br>
            <a:r>
              <a:rPr lang="en-HK" sz="1600" dirty="0"/>
              <a:t>Connectionism</a:t>
            </a:r>
            <a:endParaRPr lang="en-US" sz="16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284A15-18AC-4483-9601-CDAE0AD32F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324" y="3010461"/>
            <a:ext cx="2141764" cy="514350"/>
          </a:xfrm>
        </p:spPr>
        <p:txBody>
          <a:bodyPr/>
          <a:lstStyle/>
          <a:p>
            <a:r>
              <a:rPr lang="en-US" dirty="0"/>
              <a:t>Deep Learning</a:t>
            </a:r>
            <a:endParaRPr lang="en-H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60D045-47E3-4ADF-964D-A9349C3A7F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8182" y="3660422"/>
            <a:ext cx="2552138" cy="514350"/>
          </a:xfrm>
        </p:spPr>
        <p:txBody>
          <a:bodyPr>
            <a:normAutofit/>
          </a:bodyPr>
          <a:lstStyle/>
          <a:p>
            <a:r>
              <a:rPr lang="en-US" dirty="0"/>
              <a:t>Transformers, BERT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ED61B19-61FE-4F27-B3BB-7693232738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12382" y="4736748"/>
            <a:ext cx="2552138" cy="514350"/>
          </a:xfrm>
        </p:spPr>
        <p:txBody>
          <a:bodyPr>
            <a:normAutofit/>
          </a:bodyPr>
          <a:lstStyle/>
          <a:p>
            <a:r>
              <a:rPr lang="en-US" dirty="0"/>
              <a:t>GPT-3, </a:t>
            </a:r>
            <a:r>
              <a:rPr lang="en-US" dirty="0" err="1"/>
              <a:t>ChatGPT</a:t>
            </a:r>
            <a:r>
              <a:rPr lang="en-US" dirty="0"/>
              <a:t>, GPT-4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DFC124-48A9-4692-A7EC-A7E006A755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49368" y="1255350"/>
            <a:ext cx="5102680" cy="1010842"/>
          </a:xfrm>
        </p:spPr>
        <p:txBody>
          <a:bodyPr/>
          <a:lstStyle/>
          <a:p>
            <a:r>
              <a:rPr lang="en-US" dirty="0"/>
              <a:t>Rule-based systems, chart-parsers, …</a:t>
            </a:r>
          </a:p>
          <a:p>
            <a:r>
              <a:rPr lang="en-US" dirty="0"/>
              <a:t>“Golden Age of symbolic linguistics</a:t>
            </a:r>
            <a:r>
              <a:rPr lang="en-HK" dirty="0"/>
              <a:t>”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19DCD89-2585-4E31-BBB7-86FDD6FF8D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15985" y="2168619"/>
            <a:ext cx="5102680" cy="1010842"/>
          </a:xfrm>
        </p:spPr>
        <p:txBody>
          <a:bodyPr>
            <a:noAutofit/>
          </a:bodyPr>
          <a:lstStyle/>
          <a:p>
            <a:r>
              <a:rPr lang="en-US" dirty="0"/>
              <a:t>Markov models, SVMs, CRFs</a:t>
            </a:r>
          </a:p>
          <a:p>
            <a:r>
              <a:rPr lang="en-US" dirty="0"/>
              <a:t>LSTMs, Convolutional nets</a:t>
            </a:r>
          </a:p>
          <a:p>
            <a:r>
              <a:rPr lang="en-US" dirty="0"/>
              <a:t>Models are starting to get more powerful but</a:t>
            </a:r>
            <a:br>
              <a:rPr lang="en-US" dirty="0"/>
            </a:br>
            <a:r>
              <a:rPr lang="en-US" dirty="0"/>
              <a:t>also less interpretable</a:t>
            </a:r>
            <a:endParaRPr lang="en-HK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EB67221-BAFA-4D1B-9025-5EFA001025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44166" y="3742407"/>
            <a:ext cx="5102680" cy="1010842"/>
          </a:xfrm>
        </p:spPr>
        <p:txBody>
          <a:bodyPr>
            <a:normAutofit/>
          </a:bodyPr>
          <a:lstStyle/>
          <a:p>
            <a:r>
              <a:rPr lang="en-US" dirty="0"/>
              <a:t>“Rediscover the classical NLP pipeline”?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676BB2A-C4D4-494A-8D70-7EC7B37E12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04509" y="4758369"/>
            <a:ext cx="3192241" cy="1284585"/>
          </a:xfrm>
        </p:spPr>
        <p:txBody>
          <a:bodyPr>
            <a:normAutofit/>
          </a:bodyPr>
          <a:lstStyle/>
          <a:p>
            <a:r>
              <a:rPr lang="en-US" sz="1500" dirty="0"/>
              <a:t>Models seem to really “get” meaning and remember things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32E9-1D53-4AB1-91F5-176E2D8BC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4E0CD-751F-4F7E-BA8D-A731A1868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2934" y="6356350"/>
            <a:ext cx="542925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4C4D1E-D6B9-462C-89EB-9CD094746E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514" y="4623421"/>
            <a:ext cx="822207" cy="8222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F3CA83E-E6FB-4D7D-9CB8-C27EB87ED6E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415" y="3260824"/>
            <a:ext cx="1097762" cy="1135803"/>
          </a:xfrm>
          <a:prstGeom prst="rect">
            <a:avLst/>
          </a:prstGeom>
        </p:spPr>
      </p:pic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0B69C5C2-77C8-466C-A615-461B08F30C97}"/>
              </a:ext>
            </a:extLst>
          </p:cNvPr>
          <p:cNvSpPr txBox="1">
            <a:spLocks/>
          </p:cNvSpPr>
          <p:nvPr/>
        </p:nvSpPr>
        <p:spPr>
          <a:xfrm>
            <a:off x="873931" y="2370930"/>
            <a:ext cx="2141764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Statistical </a:t>
            </a:r>
            <a:br>
              <a:rPr lang="en-US" dirty="0"/>
            </a:br>
            <a:r>
              <a:rPr lang="en-US" dirty="0"/>
              <a:t>Machine Learning</a:t>
            </a:r>
            <a:endParaRPr lang="en-HK" dirty="0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5B3A811-C2F3-439D-A7B0-FD47462E7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240083"/>
              </p:ext>
            </p:extLst>
          </p:nvPr>
        </p:nvGraphicFramePr>
        <p:xfrm>
          <a:off x="8615386" y="2520"/>
          <a:ext cx="3576614" cy="6856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307">
                  <a:extLst>
                    <a:ext uri="{9D8B030D-6E8A-4147-A177-3AD203B41FA5}">
                      <a16:colId xmlns:a16="http://schemas.microsoft.com/office/drawing/2014/main" val="2049314594"/>
                    </a:ext>
                  </a:extLst>
                </a:gridCol>
                <a:gridCol w="1788307">
                  <a:extLst>
                    <a:ext uri="{9D8B030D-6E8A-4147-A177-3AD203B41FA5}">
                      <a16:colId xmlns:a16="http://schemas.microsoft.com/office/drawing/2014/main" val="259591556"/>
                    </a:ext>
                  </a:extLst>
                </a:gridCol>
              </a:tblGrid>
              <a:tr h="63943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Driving novelties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Criticism, Skepticism</a:t>
                      </a:r>
                      <a:endParaRPr lang="en-HK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649192"/>
                  </a:ext>
                </a:extLst>
              </a:tr>
              <a:tr h="1343002">
                <a:tc>
                  <a:txBody>
                    <a:bodyPr/>
                    <a:lstStyle/>
                    <a:p>
                      <a:r>
                        <a:rPr lang="en-US" sz="1600" dirty="0"/>
                        <a:t>Computational-cognitive thinking</a:t>
                      </a:r>
                      <a:br>
                        <a:rPr lang="en-US" sz="1600" dirty="0"/>
                      </a:br>
                      <a:br>
                        <a:rPr lang="en-US" sz="1600" dirty="0"/>
                      </a:br>
                      <a:r>
                        <a:rPr lang="en-US" sz="1600" dirty="0"/>
                        <a:t>Formal languages</a:t>
                      </a:r>
                      <a:endParaRPr lang="en-HK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True universality? Quantifiability? Falsifiability?</a:t>
                      </a:r>
                      <a:endParaRPr lang="en-HK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030543"/>
                  </a:ext>
                </a:extLst>
              </a:tr>
              <a:tr h="1343002">
                <a:tc>
                  <a:txBody>
                    <a:bodyPr/>
                    <a:lstStyle/>
                    <a:p>
                      <a:r>
                        <a:rPr lang="en-US" sz="1600" dirty="0"/>
                        <a:t>Data-centricity</a:t>
                      </a:r>
                      <a:br>
                        <a:rPr lang="en-US" sz="1600" dirty="0"/>
                      </a:br>
                      <a:endParaRPr lang="en-US" sz="1600" dirty="0"/>
                    </a:p>
                    <a:p>
                      <a:r>
                        <a:rPr lang="en-US" sz="1600" dirty="0"/>
                        <a:t>Quantifiability</a:t>
                      </a:r>
                    </a:p>
                    <a:p>
                      <a:endParaRPr lang="en-US" sz="1600" dirty="0"/>
                    </a:p>
                    <a:p>
                      <a:r>
                        <a:rPr lang="en-US" sz="1600" dirty="0"/>
                        <a:t>Scalability</a:t>
                      </a:r>
                      <a:endParaRPr lang="en-HK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Scalability, hardware, reliability,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practical usefulness</a:t>
                      </a:r>
                      <a:endParaRPr lang="en-HK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265355"/>
                  </a:ext>
                </a:extLst>
              </a:tr>
              <a:tr h="1846628">
                <a:tc>
                  <a:txBody>
                    <a:bodyPr/>
                    <a:lstStyle/>
                    <a:p>
                      <a:r>
                        <a:rPr lang="en-US" sz="1600" dirty="0" err="1"/>
                        <a:t>Multihead</a:t>
                      </a:r>
                      <a:r>
                        <a:rPr lang="en-US" sz="1600" dirty="0"/>
                        <a:t> &amp; multi-layer attention</a:t>
                      </a:r>
                    </a:p>
                    <a:p>
                      <a:br>
                        <a:rPr lang="en-US" sz="1600" dirty="0"/>
                      </a:br>
                      <a:r>
                        <a:rPr lang="en-US" sz="1600" dirty="0"/>
                        <a:t>MLM</a:t>
                      </a:r>
                      <a:br>
                        <a:rPr lang="en-US" sz="1600" dirty="0"/>
                      </a:br>
                      <a:br>
                        <a:rPr lang="en-US" sz="1600" dirty="0"/>
                      </a:br>
                      <a:r>
                        <a:rPr lang="en-US" sz="1600" dirty="0"/>
                        <a:t>next-sentence prediction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Syntax yes, logical structure no?</a:t>
                      </a:r>
                    </a:p>
                    <a:p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Compositional generalization?</a:t>
                      </a:r>
                      <a:endParaRPr lang="en-HK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251517"/>
                  </a:ext>
                </a:extLst>
              </a:tr>
              <a:tr h="1343002">
                <a:tc>
                  <a:txBody>
                    <a:bodyPr/>
                    <a:lstStyle/>
                    <a:p>
                      <a:r>
                        <a:rPr lang="en-US" sz="1600" dirty="0"/>
                        <a:t>Human feedback</a:t>
                      </a:r>
                      <a:br>
                        <a:rPr lang="en-US" sz="1600" dirty="0"/>
                      </a:br>
                      <a:endParaRPr lang="en-US" sz="1600" dirty="0"/>
                    </a:p>
                    <a:p>
                      <a:r>
                        <a:rPr lang="en-US" sz="1600" dirty="0"/>
                        <a:t>Multimodal</a:t>
                      </a:r>
                    </a:p>
                    <a:p>
                      <a:br>
                        <a:rPr lang="en-US" sz="1600" dirty="0"/>
                      </a:br>
                      <a:r>
                        <a:rPr lang="en-US" sz="1600" dirty="0"/>
                        <a:t>Coherence, Dialog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Knowledge, Truth???</a:t>
                      </a:r>
                      <a:endParaRPr lang="en-HK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695337"/>
                  </a:ext>
                </a:extLst>
              </a:tr>
              <a:tr h="340414">
                <a:tc>
                  <a:txBody>
                    <a:bodyPr/>
                    <a:lstStyle/>
                    <a:p>
                      <a:endParaRPr lang="en-HK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K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21368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B334E7F-DA57-4239-8AB5-162BFBCF6B7E}"/>
              </a:ext>
            </a:extLst>
          </p:cNvPr>
          <p:cNvSpPr/>
          <p:nvPr/>
        </p:nvSpPr>
        <p:spPr>
          <a:xfrm>
            <a:off x="8505825" y="0"/>
            <a:ext cx="3686175" cy="2009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3810A3-6307-4D6A-89F6-4CAC6163F81A}"/>
              </a:ext>
            </a:extLst>
          </p:cNvPr>
          <p:cNvSpPr/>
          <p:nvPr/>
        </p:nvSpPr>
        <p:spPr>
          <a:xfrm>
            <a:off x="8560605" y="2009775"/>
            <a:ext cx="3686175" cy="1324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9B28B-4902-4FEA-BE5D-66B93677971C}"/>
              </a:ext>
            </a:extLst>
          </p:cNvPr>
          <p:cNvSpPr/>
          <p:nvPr/>
        </p:nvSpPr>
        <p:spPr>
          <a:xfrm>
            <a:off x="8505824" y="3334558"/>
            <a:ext cx="3686175" cy="19165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52585E-D464-4F14-9348-799F1031C27A}"/>
              </a:ext>
            </a:extLst>
          </p:cNvPr>
          <p:cNvSpPr/>
          <p:nvPr/>
        </p:nvSpPr>
        <p:spPr>
          <a:xfrm>
            <a:off x="8560604" y="5251097"/>
            <a:ext cx="3686175" cy="16075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A3EE7D-EEEB-4695-9368-5261B57E5A55}"/>
              </a:ext>
            </a:extLst>
          </p:cNvPr>
          <p:cNvSpPr txBox="1"/>
          <p:nvPr/>
        </p:nvSpPr>
        <p:spPr>
          <a:xfrm>
            <a:off x="3933816" y="3607450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2017, 2019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2223B7-BE2D-4B3D-982B-A084EC32140C}"/>
              </a:ext>
            </a:extLst>
          </p:cNvPr>
          <p:cNvSpPr txBox="1"/>
          <p:nvPr/>
        </p:nvSpPr>
        <p:spPr>
          <a:xfrm>
            <a:off x="3562560" y="248750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1990s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FE817A-C199-4DEB-9360-0C77FF0EF9B5}"/>
              </a:ext>
            </a:extLst>
          </p:cNvPr>
          <p:cNvSpPr txBox="1"/>
          <p:nvPr/>
        </p:nvSpPr>
        <p:spPr>
          <a:xfrm>
            <a:off x="3325824" y="2911107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early 2000s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326F4C-3152-4D13-8210-567E0D6AA2A8}"/>
              </a:ext>
            </a:extLst>
          </p:cNvPr>
          <p:cNvSpPr txBox="1"/>
          <p:nvPr/>
        </p:nvSpPr>
        <p:spPr>
          <a:xfrm>
            <a:off x="3295555" y="147884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1950s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4012A-F606-4F22-BB3C-9506DCD1D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6193" y="6356350"/>
            <a:ext cx="3775981" cy="365125"/>
          </a:xfrm>
        </p:spPr>
        <p:txBody>
          <a:bodyPr/>
          <a:lstStyle/>
          <a:p>
            <a:r>
              <a:rPr lang="en-US" dirty="0"/>
              <a:t>Jakob </a:t>
            </a:r>
            <a:r>
              <a:rPr lang="en-US" dirty="0" err="1"/>
              <a:t>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2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  <p:bldP spid="12" grpId="0" uiExpand="1" build="allAtOnce"/>
      <p:bldP spid="13" grpId="0" uiExpand="1" build="allAtOnce"/>
      <p:bldP spid="14" grpId="0" build="p"/>
      <p:bldP spid="15" grpId="0" build="p"/>
      <p:bldP spid="35" grpId="0"/>
      <p:bldP spid="2" grpId="0" animBg="1"/>
      <p:bldP spid="18" grpId="0" animBg="1"/>
      <p:bldP spid="19" grpId="0" animBg="1"/>
      <p:bldP spid="20" grpId="0" animBg="1"/>
      <p:bldP spid="3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D5EA49-E3C0-88EB-4C36-7E0121833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Results in Perplexity </a:t>
            </a:r>
            <a:r>
              <a:rPr lang="en-US" sz="2800" dirty="0"/>
              <a:t>(lower is better)</a:t>
            </a:r>
            <a:endParaRPr lang="en-US" sz="3600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7A9C02C2-2F02-4CEB-521F-6EECBC456E40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838199" y="1825625"/>
          <a:ext cx="601442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4" name="Content Placeholder 33">
            <a:extLst>
              <a:ext uri="{FF2B5EF4-FFF2-40B4-BE49-F238E27FC236}">
                <a16:creationId xmlns:a16="http://schemas.microsoft.com/office/drawing/2014/main" id="{E7160657-37F6-9CCE-581E-799AD6B85713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7250654" y="1825624"/>
          <a:ext cx="4103146" cy="3510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F758CD32-416C-E7D7-2B27-F81D9D2ACC59}"/>
              </a:ext>
            </a:extLst>
          </p:cNvPr>
          <p:cNvGrpSpPr/>
          <p:nvPr/>
        </p:nvGrpSpPr>
        <p:grpSpPr>
          <a:xfrm>
            <a:off x="3856596" y="6257556"/>
            <a:ext cx="4285172" cy="250031"/>
            <a:chOff x="3014670" y="6176077"/>
            <a:chExt cx="4285172" cy="2500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018237-0194-7385-D797-D74D0154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4670" y="6176077"/>
              <a:ext cx="2286000" cy="25003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2AB000-1FE1-C218-6363-EB46FA8C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6731"/>
            <a:stretch/>
          </p:blipFill>
          <p:spPr>
            <a:xfrm>
              <a:off x="5265422" y="6199718"/>
              <a:ext cx="2034420" cy="18573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3447E61-2D8F-148E-A6E5-E2F26E7B03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13"/>
          <a:stretch/>
        </p:blipFill>
        <p:spPr>
          <a:xfrm>
            <a:off x="3947982" y="6533993"/>
            <a:ext cx="4102401" cy="18573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106D3E1-709D-0C31-7745-28AC93F7AED7}"/>
              </a:ext>
            </a:extLst>
          </p:cNvPr>
          <p:cNvGrpSpPr/>
          <p:nvPr/>
        </p:nvGrpSpPr>
        <p:grpSpPr>
          <a:xfrm>
            <a:off x="3292241" y="2937784"/>
            <a:ext cx="536894" cy="491216"/>
            <a:chOff x="2944538" y="3098221"/>
            <a:chExt cx="536894" cy="491216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988C0F60-1E5F-8598-A1E8-9C6F563B4822}"/>
                </a:ext>
              </a:extLst>
            </p:cNvPr>
            <p:cNvSpPr/>
            <p:nvPr/>
          </p:nvSpPr>
          <p:spPr>
            <a:xfrm rot="16200000">
              <a:off x="3141155" y="3249160"/>
              <a:ext cx="143660" cy="536894"/>
            </a:xfrm>
            <a:prstGeom prst="rightBrace">
              <a:avLst>
                <a:gd name="adj1" fmla="val 3114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A72BD9-ED10-AF41-6DEE-18CD42FA4AA5}"/>
                </a:ext>
              </a:extLst>
            </p:cNvPr>
            <p:cNvSpPr txBox="1"/>
            <p:nvPr/>
          </p:nvSpPr>
          <p:spPr>
            <a:xfrm>
              <a:off x="2950517" y="3098221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***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FAD597-03FE-E837-181E-7B237DB07512}"/>
              </a:ext>
            </a:extLst>
          </p:cNvPr>
          <p:cNvGrpSpPr/>
          <p:nvPr/>
        </p:nvGrpSpPr>
        <p:grpSpPr>
          <a:xfrm>
            <a:off x="4070380" y="3024597"/>
            <a:ext cx="536894" cy="491216"/>
            <a:chOff x="2944538" y="3098221"/>
            <a:chExt cx="536894" cy="491216"/>
          </a:xfrm>
        </p:grpSpPr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B3341F15-E865-F392-6928-AAE19B127101}"/>
                </a:ext>
              </a:extLst>
            </p:cNvPr>
            <p:cNvSpPr/>
            <p:nvPr/>
          </p:nvSpPr>
          <p:spPr>
            <a:xfrm rot="16200000">
              <a:off x="3141155" y="3249160"/>
              <a:ext cx="143660" cy="536894"/>
            </a:xfrm>
            <a:prstGeom prst="rightBrace">
              <a:avLst>
                <a:gd name="adj1" fmla="val 3114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3AA681C-5F55-4A03-351A-080BC36C7227}"/>
                </a:ext>
              </a:extLst>
            </p:cNvPr>
            <p:cNvSpPr txBox="1"/>
            <p:nvPr/>
          </p:nvSpPr>
          <p:spPr>
            <a:xfrm>
              <a:off x="2950517" y="3098221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***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F6828D-D737-97CA-2CBD-25C8AAE33F81}"/>
              </a:ext>
            </a:extLst>
          </p:cNvPr>
          <p:cNvGrpSpPr/>
          <p:nvPr/>
        </p:nvGrpSpPr>
        <p:grpSpPr>
          <a:xfrm>
            <a:off x="4898579" y="3064185"/>
            <a:ext cx="536894" cy="491216"/>
            <a:chOff x="2944538" y="3098221"/>
            <a:chExt cx="536894" cy="491216"/>
          </a:xfrm>
        </p:grpSpPr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AB9265A8-E377-6E52-D18C-240D6A69D8CA}"/>
                </a:ext>
              </a:extLst>
            </p:cNvPr>
            <p:cNvSpPr/>
            <p:nvPr/>
          </p:nvSpPr>
          <p:spPr>
            <a:xfrm rot="16200000">
              <a:off x="3141155" y="3249160"/>
              <a:ext cx="143660" cy="536894"/>
            </a:xfrm>
            <a:prstGeom prst="rightBrace">
              <a:avLst>
                <a:gd name="adj1" fmla="val 3114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09C0A9-6FD7-6121-65E6-05FD613A1C8C}"/>
                </a:ext>
              </a:extLst>
            </p:cNvPr>
            <p:cNvSpPr txBox="1"/>
            <p:nvPr/>
          </p:nvSpPr>
          <p:spPr>
            <a:xfrm>
              <a:off x="2950517" y="3098221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***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F41ACA-6F15-EC23-9658-E5989735820E}"/>
              </a:ext>
            </a:extLst>
          </p:cNvPr>
          <p:cNvGrpSpPr/>
          <p:nvPr/>
        </p:nvGrpSpPr>
        <p:grpSpPr>
          <a:xfrm>
            <a:off x="2482312" y="2368492"/>
            <a:ext cx="536894" cy="491216"/>
            <a:chOff x="2944538" y="3098221"/>
            <a:chExt cx="536894" cy="491216"/>
          </a:xfrm>
        </p:grpSpPr>
        <p:sp>
          <p:nvSpPr>
            <p:cNvPr id="26" name="Right Brace 25">
              <a:extLst>
                <a:ext uri="{FF2B5EF4-FFF2-40B4-BE49-F238E27FC236}">
                  <a16:creationId xmlns:a16="http://schemas.microsoft.com/office/drawing/2014/main" id="{337218A6-D358-4D61-967D-DDCCBBD1C4E6}"/>
                </a:ext>
              </a:extLst>
            </p:cNvPr>
            <p:cNvSpPr/>
            <p:nvPr/>
          </p:nvSpPr>
          <p:spPr>
            <a:xfrm rot="16200000">
              <a:off x="3141155" y="3249160"/>
              <a:ext cx="143660" cy="536894"/>
            </a:xfrm>
            <a:prstGeom prst="rightBrace">
              <a:avLst>
                <a:gd name="adj1" fmla="val 3114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802293-A468-B7A6-01AC-F64515D0F82C}"/>
                </a:ext>
              </a:extLst>
            </p:cNvPr>
            <p:cNvSpPr txBox="1"/>
            <p:nvPr/>
          </p:nvSpPr>
          <p:spPr>
            <a:xfrm>
              <a:off x="2950517" y="3098221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***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DD8D97-9336-A077-6F10-BEECCFE5555E}"/>
              </a:ext>
            </a:extLst>
          </p:cNvPr>
          <p:cNvGrpSpPr/>
          <p:nvPr/>
        </p:nvGrpSpPr>
        <p:grpSpPr>
          <a:xfrm>
            <a:off x="1698439" y="1830609"/>
            <a:ext cx="536894" cy="491216"/>
            <a:chOff x="2944538" y="3098221"/>
            <a:chExt cx="536894" cy="491216"/>
          </a:xfrm>
        </p:grpSpPr>
        <p:sp>
          <p:nvSpPr>
            <p:cNvPr id="29" name="Right Brace 28">
              <a:extLst>
                <a:ext uri="{FF2B5EF4-FFF2-40B4-BE49-F238E27FC236}">
                  <a16:creationId xmlns:a16="http://schemas.microsoft.com/office/drawing/2014/main" id="{7E515805-25F7-B9AD-29F7-C5161C974235}"/>
                </a:ext>
              </a:extLst>
            </p:cNvPr>
            <p:cNvSpPr/>
            <p:nvPr/>
          </p:nvSpPr>
          <p:spPr>
            <a:xfrm rot="16200000">
              <a:off x="3141155" y="3249160"/>
              <a:ext cx="143660" cy="536894"/>
            </a:xfrm>
            <a:prstGeom prst="rightBrace">
              <a:avLst>
                <a:gd name="adj1" fmla="val 3114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CB10F91-472F-EF7F-DF25-5BED2F8379BD}"/>
                </a:ext>
              </a:extLst>
            </p:cNvPr>
            <p:cNvSpPr txBox="1"/>
            <p:nvPr/>
          </p:nvSpPr>
          <p:spPr>
            <a:xfrm>
              <a:off x="2950517" y="3098221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***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47A90E-461B-7960-445C-74B231DDAA12}"/>
              </a:ext>
            </a:extLst>
          </p:cNvPr>
          <p:cNvGrpSpPr/>
          <p:nvPr/>
        </p:nvGrpSpPr>
        <p:grpSpPr>
          <a:xfrm>
            <a:off x="8074400" y="2553158"/>
            <a:ext cx="2683249" cy="691116"/>
            <a:chOff x="2944536" y="3098221"/>
            <a:chExt cx="536894" cy="691116"/>
          </a:xfrm>
        </p:grpSpPr>
        <p:sp>
          <p:nvSpPr>
            <p:cNvPr id="36" name="Right Brace 35">
              <a:extLst>
                <a:ext uri="{FF2B5EF4-FFF2-40B4-BE49-F238E27FC236}">
                  <a16:creationId xmlns:a16="http://schemas.microsoft.com/office/drawing/2014/main" id="{3FB88218-F768-16E8-7FCC-7F91D916A428}"/>
                </a:ext>
              </a:extLst>
            </p:cNvPr>
            <p:cNvSpPr/>
            <p:nvPr/>
          </p:nvSpPr>
          <p:spPr>
            <a:xfrm rot="16200000">
              <a:off x="3041204" y="3349112"/>
              <a:ext cx="343557" cy="536894"/>
            </a:xfrm>
            <a:prstGeom prst="rightBrace">
              <a:avLst>
                <a:gd name="adj1" fmla="val 3114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147B7D3-8BFB-E714-91D7-E3D42F112571}"/>
                </a:ext>
              </a:extLst>
            </p:cNvPr>
            <p:cNvSpPr txBox="1"/>
            <p:nvPr/>
          </p:nvSpPr>
          <p:spPr>
            <a:xfrm>
              <a:off x="3174406" y="3098221"/>
              <a:ext cx="83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**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1E07C4-2C3A-9EF9-7CDC-33CC60B54A6F}"/>
              </a:ext>
            </a:extLst>
          </p:cNvPr>
          <p:cNvGrpSpPr/>
          <p:nvPr/>
        </p:nvGrpSpPr>
        <p:grpSpPr>
          <a:xfrm>
            <a:off x="9162516" y="3018377"/>
            <a:ext cx="536894" cy="530265"/>
            <a:chOff x="2944538" y="3059172"/>
            <a:chExt cx="536894" cy="530265"/>
          </a:xfrm>
        </p:grpSpPr>
        <p:sp>
          <p:nvSpPr>
            <p:cNvPr id="39" name="Right Brace 38">
              <a:extLst>
                <a:ext uri="{FF2B5EF4-FFF2-40B4-BE49-F238E27FC236}">
                  <a16:creationId xmlns:a16="http://schemas.microsoft.com/office/drawing/2014/main" id="{2FA5270D-8DD2-9937-03AF-CA02E0439622}"/>
                </a:ext>
              </a:extLst>
            </p:cNvPr>
            <p:cNvSpPr/>
            <p:nvPr/>
          </p:nvSpPr>
          <p:spPr>
            <a:xfrm rot="16200000">
              <a:off x="3141155" y="3249160"/>
              <a:ext cx="143660" cy="536894"/>
            </a:xfrm>
            <a:prstGeom prst="rightBrace">
              <a:avLst>
                <a:gd name="adj1" fmla="val 3114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3834431-45EF-593C-2175-E57C86ECECF9}"/>
                </a:ext>
              </a:extLst>
            </p:cNvPr>
            <p:cNvSpPr txBox="1"/>
            <p:nvPr/>
          </p:nvSpPr>
          <p:spPr>
            <a:xfrm>
              <a:off x="3056603" y="3059172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--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52AEA17D-77AF-85C3-CBE9-9EDF120120DD}"/>
              </a:ext>
            </a:extLst>
          </p:cNvPr>
          <p:cNvSpPr/>
          <p:nvPr/>
        </p:nvSpPr>
        <p:spPr>
          <a:xfrm>
            <a:off x="3059081" y="1923663"/>
            <a:ext cx="530915" cy="293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ADC3E05-67E3-1B55-B5E6-94FC90A078D3}"/>
              </a:ext>
            </a:extLst>
          </p:cNvPr>
          <p:cNvSpPr/>
          <p:nvPr/>
        </p:nvSpPr>
        <p:spPr>
          <a:xfrm>
            <a:off x="4524717" y="1923663"/>
            <a:ext cx="530915" cy="293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261D2D5-EFC1-915E-2CE9-A56170F5B609}"/>
              </a:ext>
            </a:extLst>
          </p:cNvPr>
          <p:cNvSpPr/>
          <p:nvPr/>
        </p:nvSpPr>
        <p:spPr>
          <a:xfrm>
            <a:off x="3824667" y="1925453"/>
            <a:ext cx="530915" cy="293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3E2E4A-0D0E-779D-4CCB-1B22D4DFCB76}"/>
              </a:ext>
            </a:extLst>
          </p:cNvPr>
          <p:cNvSpPr/>
          <p:nvPr/>
        </p:nvSpPr>
        <p:spPr>
          <a:xfrm>
            <a:off x="5290303" y="1925453"/>
            <a:ext cx="530915" cy="293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34CA8DF-C5D6-42E2-C219-699A14B244F7}"/>
              </a:ext>
            </a:extLst>
          </p:cNvPr>
          <p:cNvSpPr/>
          <p:nvPr/>
        </p:nvSpPr>
        <p:spPr>
          <a:xfrm>
            <a:off x="6077406" y="1927245"/>
            <a:ext cx="530915" cy="293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45B51-06D0-40EA-A821-0761BEFAC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D797-CA1C-4874-9C5D-E1E340B7EE39}" type="slidenum">
              <a:rPr lang="en-US" smtClean="0"/>
              <a:t>20</a:t>
            </a:fld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73C0755-0155-4DE6-85CE-35FC56283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7416" y="364547"/>
            <a:ext cx="3429568" cy="111888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3E5EF93-523F-494D-A88A-6B24580A835A}"/>
              </a:ext>
            </a:extLst>
          </p:cNvPr>
          <p:cNvSpPr/>
          <p:nvPr/>
        </p:nvSpPr>
        <p:spPr>
          <a:xfrm>
            <a:off x="8784904" y="675121"/>
            <a:ext cx="527411" cy="129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7B3F592-6B8D-4B4A-8D1A-7F048C252617}"/>
              </a:ext>
            </a:extLst>
          </p:cNvPr>
          <p:cNvSpPr/>
          <p:nvPr/>
        </p:nvSpPr>
        <p:spPr>
          <a:xfrm>
            <a:off x="8780564" y="1254007"/>
            <a:ext cx="531751" cy="16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C240AB5-0A65-4829-BD72-96EAF4CABBE4}"/>
              </a:ext>
            </a:extLst>
          </p:cNvPr>
          <p:cNvSpPr/>
          <p:nvPr/>
        </p:nvSpPr>
        <p:spPr>
          <a:xfrm>
            <a:off x="9963889" y="1258411"/>
            <a:ext cx="531751" cy="163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F41BC1-7172-442D-A5EA-B836F95214B0}"/>
              </a:ext>
            </a:extLst>
          </p:cNvPr>
          <p:cNvSpPr/>
          <p:nvPr/>
        </p:nvSpPr>
        <p:spPr>
          <a:xfrm>
            <a:off x="10794790" y="1258349"/>
            <a:ext cx="559008" cy="163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D2287E7-D872-4936-8471-3843DBB7E3AA}"/>
              </a:ext>
            </a:extLst>
          </p:cNvPr>
          <p:cNvSpPr/>
          <p:nvPr/>
        </p:nvSpPr>
        <p:spPr>
          <a:xfrm>
            <a:off x="8782733" y="1006751"/>
            <a:ext cx="527411" cy="129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6A6776F-AB3C-4A74-86C4-3CCF454A6873}"/>
              </a:ext>
            </a:extLst>
          </p:cNvPr>
          <p:cNvSpPr/>
          <p:nvPr/>
        </p:nvSpPr>
        <p:spPr>
          <a:xfrm>
            <a:off x="8782733" y="820448"/>
            <a:ext cx="527411" cy="169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D93A11C-30AA-425F-B7CB-D354A713E109}"/>
              </a:ext>
            </a:extLst>
          </p:cNvPr>
          <p:cNvSpPr/>
          <p:nvPr/>
        </p:nvSpPr>
        <p:spPr>
          <a:xfrm>
            <a:off x="9968230" y="686381"/>
            <a:ext cx="527411" cy="129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94AC03E-1D66-420A-BD77-B7482F409ECF}"/>
              </a:ext>
            </a:extLst>
          </p:cNvPr>
          <p:cNvSpPr/>
          <p:nvPr/>
        </p:nvSpPr>
        <p:spPr>
          <a:xfrm>
            <a:off x="9966059" y="1018011"/>
            <a:ext cx="527411" cy="129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DEEA86F-A301-4862-A5FF-707F23E15E6E}"/>
              </a:ext>
            </a:extLst>
          </p:cNvPr>
          <p:cNvSpPr/>
          <p:nvPr/>
        </p:nvSpPr>
        <p:spPr>
          <a:xfrm>
            <a:off x="9966059" y="831708"/>
            <a:ext cx="527411" cy="169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83E16F4-5CED-4FB5-9F2B-82009D4F6DC5}"/>
              </a:ext>
            </a:extLst>
          </p:cNvPr>
          <p:cNvSpPr/>
          <p:nvPr/>
        </p:nvSpPr>
        <p:spPr>
          <a:xfrm>
            <a:off x="10796961" y="686269"/>
            <a:ext cx="559008" cy="129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145B8F0-6F76-46F1-B3B6-DBC00676696D}"/>
              </a:ext>
            </a:extLst>
          </p:cNvPr>
          <p:cNvSpPr/>
          <p:nvPr/>
        </p:nvSpPr>
        <p:spPr>
          <a:xfrm>
            <a:off x="10794790" y="1017899"/>
            <a:ext cx="559008" cy="129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5A08A0B-206F-4E83-AFCD-C65F89EB60CC}"/>
              </a:ext>
            </a:extLst>
          </p:cNvPr>
          <p:cNvSpPr/>
          <p:nvPr/>
        </p:nvSpPr>
        <p:spPr>
          <a:xfrm>
            <a:off x="10794790" y="831596"/>
            <a:ext cx="559008" cy="169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F3D21F2-973B-4993-AA5A-E643C2AA663B}"/>
              </a:ext>
            </a:extLst>
          </p:cNvPr>
          <p:cNvSpPr/>
          <p:nvPr/>
        </p:nvSpPr>
        <p:spPr>
          <a:xfrm>
            <a:off x="9536314" y="683166"/>
            <a:ext cx="361295" cy="145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E5971FE-0184-4CB8-9243-273228765D69}"/>
              </a:ext>
            </a:extLst>
          </p:cNvPr>
          <p:cNvSpPr/>
          <p:nvPr/>
        </p:nvSpPr>
        <p:spPr>
          <a:xfrm>
            <a:off x="9534143" y="1014796"/>
            <a:ext cx="361295" cy="145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6FA53EC-BDBA-4696-B75A-A11982194551}"/>
              </a:ext>
            </a:extLst>
          </p:cNvPr>
          <p:cNvSpPr/>
          <p:nvPr/>
        </p:nvSpPr>
        <p:spPr>
          <a:xfrm>
            <a:off x="9534142" y="1256295"/>
            <a:ext cx="361295" cy="145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39EF947-D165-4179-BBE7-88FE9A5886CC}"/>
              </a:ext>
            </a:extLst>
          </p:cNvPr>
          <p:cNvSpPr/>
          <p:nvPr/>
        </p:nvSpPr>
        <p:spPr>
          <a:xfrm>
            <a:off x="8740197" y="1237268"/>
            <a:ext cx="1987480" cy="216416"/>
          </a:xfrm>
          <a:prstGeom prst="rect">
            <a:avLst/>
          </a:prstGeom>
          <a:noFill/>
          <a:ln w="38100">
            <a:solidFill>
              <a:srgbClr val="FF19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9FBF640-FB4B-4E7B-A679-28C57A7B0FFC}"/>
              </a:ext>
            </a:extLst>
          </p:cNvPr>
          <p:cNvSpPr/>
          <p:nvPr/>
        </p:nvSpPr>
        <p:spPr>
          <a:xfrm>
            <a:off x="10808703" y="667972"/>
            <a:ext cx="858158" cy="511881"/>
          </a:xfrm>
          <a:prstGeom prst="rect">
            <a:avLst/>
          </a:prstGeom>
          <a:noFill/>
          <a:ln w="38100">
            <a:solidFill>
              <a:srgbClr val="FF19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206A7B6-A725-4A38-90E3-B7896702EF1C}"/>
              </a:ext>
            </a:extLst>
          </p:cNvPr>
          <p:cNvSpPr/>
          <p:nvPr/>
        </p:nvSpPr>
        <p:spPr>
          <a:xfrm>
            <a:off x="9899489" y="989478"/>
            <a:ext cx="858158" cy="157341"/>
          </a:xfrm>
          <a:prstGeom prst="rect">
            <a:avLst/>
          </a:prstGeom>
          <a:noFill/>
          <a:ln w="57150">
            <a:solidFill>
              <a:srgbClr val="1EFA2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CA353F8-E412-4EB7-AA37-0CB239795AA4}"/>
              </a:ext>
            </a:extLst>
          </p:cNvPr>
          <p:cNvSpPr/>
          <p:nvPr/>
        </p:nvSpPr>
        <p:spPr>
          <a:xfrm>
            <a:off x="4866541" y="2616533"/>
            <a:ext cx="1098084" cy="3218472"/>
          </a:xfrm>
          <a:prstGeom prst="rect">
            <a:avLst/>
          </a:prstGeom>
          <a:noFill/>
          <a:ln w="57150">
            <a:solidFill>
              <a:srgbClr val="1EFA2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6A581DB-645B-4C5A-8B05-EF8090C5F4AD}"/>
              </a:ext>
            </a:extLst>
          </p:cNvPr>
          <p:cNvSpPr/>
          <p:nvPr/>
        </p:nvSpPr>
        <p:spPr>
          <a:xfrm>
            <a:off x="9881261" y="364547"/>
            <a:ext cx="858158" cy="807980"/>
          </a:xfrm>
          <a:prstGeom prst="rect">
            <a:avLst/>
          </a:prstGeom>
          <a:noFill/>
          <a:ln w="28575">
            <a:solidFill>
              <a:srgbClr val="1EFA2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335D063-4FAD-4796-8C55-94614EE75D2B}"/>
              </a:ext>
            </a:extLst>
          </p:cNvPr>
          <p:cNvSpPr/>
          <p:nvPr/>
        </p:nvSpPr>
        <p:spPr>
          <a:xfrm>
            <a:off x="8286540" y="963435"/>
            <a:ext cx="2492039" cy="222858"/>
          </a:xfrm>
          <a:prstGeom prst="rect">
            <a:avLst/>
          </a:prstGeom>
          <a:noFill/>
          <a:ln w="28575">
            <a:solidFill>
              <a:srgbClr val="1EFA2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81EFF85-2EB0-4534-BE62-D0D7F11D7C1C}"/>
              </a:ext>
            </a:extLst>
          </p:cNvPr>
          <p:cNvSpPr/>
          <p:nvPr/>
        </p:nvSpPr>
        <p:spPr>
          <a:xfrm>
            <a:off x="10821429" y="1237269"/>
            <a:ext cx="845432" cy="216415"/>
          </a:xfrm>
          <a:prstGeom prst="rect">
            <a:avLst/>
          </a:prstGeom>
          <a:noFill/>
          <a:ln w="38100">
            <a:solidFill>
              <a:srgbClr val="FF19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511BC79-FBBC-499E-867B-A8E514FC9F1F}"/>
              </a:ext>
            </a:extLst>
          </p:cNvPr>
          <p:cNvSpPr/>
          <p:nvPr/>
        </p:nvSpPr>
        <p:spPr>
          <a:xfrm>
            <a:off x="8745215" y="657086"/>
            <a:ext cx="2019451" cy="522767"/>
          </a:xfrm>
          <a:prstGeom prst="rect">
            <a:avLst/>
          </a:prstGeom>
          <a:noFill/>
          <a:ln w="38100">
            <a:solidFill>
              <a:srgbClr val="FF19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70A9D7-F69F-4840-AFAE-EF8A786A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DE424-E76A-4A72-9EC2-3B9101C97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HK"/>
              <a:t>Jakob Prange</a:t>
            </a:r>
          </a:p>
        </p:txBody>
      </p:sp>
    </p:spTree>
    <p:extLst>
      <p:ext uri="{BB962C8B-B14F-4D97-AF65-F5344CB8AC3E}">
        <p14:creationId xmlns:p14="http://schemas.microsoft.com/office/powerpoint/2010/main" val="14068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7" grpId="0" animBg="1"/>
      <p:bldP spid="68" grpId="0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63" grpId="0" animBg="1"/>
      <p:bldP spid="63" grpId="1" animBg="1"/>
      <p:bldP spid="73" grpId="0" animBg="1"/>
      <p:bldP spid="7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0513D2D-FB11-4843-8BE7-FDCDC852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Graph-to-Vector: R-GCN Encoding vs Concatenation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26A27-D0B4-4474-AACF-5C38C40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AE39D-6A32-4B6C-BCE9-455739ABC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DDC7A7-DC2B-42EB-9C1E-EA7E2834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249" y="2044557"/>
            <a:ext cx="7323502" cy="395792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20849E-60BD-4773-9A91-A1AA1AFF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441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4583-0EEA-4641-8C4C-54268F81F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925" y="136525"/>
            <a:ext cx="6696075" cy="1909763"/>
          </a:xfrm>
        </p:spPr>
        <p:txBody>
          <a:bodyPr/>
          <a:lstStyle/>
          <a:p>
            <a:r>
              <a:rPr lang="en-US" dirty="0"/>
              <a:t>Problems with upper bound assumptions</a:t>
            </a:r>
            <a:endParaRPr lang="en-H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3C513-B4F4-4D3F-B783-59C40B9F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48BD3-A756-4062-9354-46AE977E2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6FFE9C-7C22-470A-BA59-5750572D1A25}"/>
              </a:ext>
            </a:extLst>
          </p:cNvPr>
          <p:cNvSpPr txBox="1">
            <a:spLocks/>
          </p:cNvSpPr>
          <p:nvPr/>
        </p:nvSpPr>
        <p:spPr>
          <a:xfrm>
            <a:off x="5125811" y="2991203"/>
            <a:ext cx="2922814" cy="5143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Availability</a:t>
            </a:r>
            <a:endParaRPr lang="en-H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1F3D39-0756-461A-8D2E-2DE69F61B306}"/>
              </a:ext>
            </a:extLst>
          </p:cNvPr>
          <p:cNvSpPr txBox="1">
            <a:spLocks/>
          </p:cNvSpPr>
          <p:nvPr/>
        </p:nvSpPr>
        <p:spPr>
          <a:xfrm>
            <a:off x="8843962" y="2991203"/>
            <a:ext cx="2922814" cy="5143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Annotatability</a:t>
            </a:r>
            <a:endParaRPr lang="en-H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C430C4-9782-4244-9568-5B0DF79F5FC8}"/>
              </a:ext>
            </a:extLst>
          </p:cNvPr>
          <p:cNvSpPr txBox="1">
            <a:spLocks/>
          </p:cNvSpPr>
          <p:nvPr/>
        </p:nvSpPr>
        <p:spPr>
          <a:xfrm>
            <a:off x="5125811" y="4906258"/>
            <a:ext cx="2922814" cy="5143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Predictability</a:t>
            </a:r>
            <a:endParaRPr lang="en-H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485F45-62A0-412C-A6DA-E7DFACCE81B6}"/>
              </a:ext>
            </a:extLst>
          </p:cNvPr>
          <p:cNvSpPr txBox="1">
            <a:spLocks/>
          </p:cNvSpPr>
          <p:nvPr/>
        </p:nvSpPr>
        <p:spPr>
          <a:xfrm>
            <a:off x="8843962" y="4906258"/>
            <a:ext cx="2922814" cy="5143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Richness</a:t>
            </a:r>
            <a:endParaRPr lang="en-HK" dirty="0"/>
          </a:p>
        </p:txBody>
      </p:sp>
      <p:pic>
        <p:nvPicPr>
          <p:cNvPr id="11" name="Graphic 10" descr="Exclamation mark">
            <a:extLst>
              <a:ext uri="{FF2B5EF4-FFF2-40B4-BE49-F238E27FC236}">
                <a16:creationId xmlns:a16="http://schemas.microsoft.com/office/drawing/2014/main" id="{1D7B12E6-EB1C-43AA-A4CD-5239444BE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" y="1091406"/>
            <a:ext cx="914400" cy="914400"/>
          </a:xfrm>
          <a:prstGeom prst="rect">
            <a:avLst/>
          </a:prstGeom>
        </p:spPr>
      </p:pic>
      <p:pic>
        <p:nvPicPr>
          <p:cNvPr id="13" name="Graphic 12" descr="Question mark">
            <a:extLst>
              <a:ext uri="{FF2B5EF4-FFF2-40B4-BE49-F238E27FC236}">
                <a16:creationId xmlns:a16="http://schemas.microsoft.com/office/drawing/2014/main" id="{8B6C4FFA-A0DA-4F5D-A3A4-905A26114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9674" y="922337"/>
            <a:ext cx="1123951" cy="112395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55B0A-D732-45BF-8B11-342DC37C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316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FF801-E2FD-4C55-AD36-6908136B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Bounds</a:t>
            </a:r>
            <a:endParaRPr lang="en-H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F38232-ED00-452C-B0B6-7559EB4D3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6124" y="5028803"/>
            <a:ext cx="8372475" cy="365125"/>
          </a:xfrm>
        </p:spPr>
        <p:txBody>
          <a:bodyPr>
            <a:normAutofit/>
          </a:bodyPr>
          <a:lstStyle/>
          <a:p>
            <a:r>
              <a:rPr lang="en-US" dirty="0"/>
              <a:t>(What if we jointly predict words and structure – how good does our structure parser need to be?)</a:t>
            </a:r>
            <a:endParaRPr lang="en-H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11FD3-E6C7-45DC-8864-0C9E72713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75F82-100D-46CD-92B4-4B870EB45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550A3-4772-47DD-AED5-14C2AE831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639" y="1088653"/>
            <a:ext cx="6157361" cy="1721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0A49654F-5436-42EF-9A6D-0FE629751A05}"/>
              </a:ext>
            </a:extLst>
          </p:cNvPr>
          <p:cNvSpPr/>
          <p:nvPr/>
        </p:nvSpPr>
        <p:spPr>
          <a:xfrm rot="1320685">
            <a:off x="10464082" y="2621619"/>
            <a:ext cx="1398446" cy="914400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To appear in *SEM 2023, Toronto</a:t>
            </a:r>
            <a:endParaRPr lang="en-HK" dirty="0">
              <a:solidFill>
                <a:sysClr val="windowText" lastClr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95EF62-F4AB-4B48-A32A-122FF6A0D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36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0F901D3-B199-44E5-B534-A0979951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A Joint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50372-62FC-4561-8F31-6AA3F6B5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11th May,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F09E7-E64A-4F54-9747-D9C470ED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E61E91-F032-4CCA-BBBA-CDBD1A714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20958"/>
            <a:ext cx="7454096" cy="39353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DA9A8A-0293-4FD6-84FF-DE267EEAB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41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CF7FBF4-42CB-422A-8BAD-6BE45CE5A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A Joint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50372-62FC-4561-8F31-6AA3F6B5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F09E7-E64A-4F54-9747-D9C470ED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E61E91-F032-4CCA-BBBA-CDBD1A714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41" y="2860500"/>
            <a:ext cx="4338010" cy="22902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B9F903-D263-4986-A344-BAAA6E5F7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380" y="3552458"/>
            <a:ext cx="4815068" cy="254643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53534670-AF53-4B16-8A3D-0CB4666E9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7380" y="1551177"/>
            <a:ext cx="6672943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500" dirty="0"/>
              <a:t>¯\_(ツ)_/¯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FF1B2-817A-4A52-8C78-587B34F07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27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CFF4B06-E0E8-488E-9317-66EB139BD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Two “Adversarial” Approaches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9CBBB47-E1CA-459F-8438-0FCC7E6F6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700" y="2320132"/>
            <a:ext cx="3924300" cy="823912"/>
          </a:xfrm>
        </p:spPr>
        <p:txBody>
          <a:bodyPr/>
          <a:lstStyle/>
          <a:p>
            <a:r>
              <a:rPr lang="en-HK" dirty="0"/>
              <a:t>Reduce Signal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30B59E-283B-4014-B89B-0E1A3A861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0173" y="2320132"/>
            <a:ext cx="3943627" cy="823912"/>
          </a:xfrm>
        </p:spPr>
        <p:txBody>
          <a:bodyPr/>
          <a:lstStyle/>
          <a:p>
            <a:r>
              <a:rPr lang="en-HK" dirty="0"/>
              <a:t>Obscure Signal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5399387-E4EA-4013-B836-201827E7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EB5EDC9-36DA-4479-B0CF-F9D11C4E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FBD5FC-3429-4EC3-919F-55B95E769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45" t="71731" r="4697" b="18175"/>
          <a:stretch/>
        </p:blipFill>
        <p:spPr>
          <a:xfrm>
            <a:off x="2345871" y="5675820"/>
            <a:ext cx="2960914" cy="4789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722DAD-078C-4ACC-BA0B-BA65CB543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9" t="4623" r="48934" b="47025"/>
          <a:stretch/>
        </p:blipFill>
        <p:spPr>
          <a:xfrm rot="16200000">
            <a:off x="2842211" y="2849260"/>
            <a:ext cx="1968232" cy="2960914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B2D18285-F755-4028-9F5F-17950C9DF113}"/>
              </a:ext>
            </a:extLst>
          </p:cNvPr>
          <p:cNvSpPr/>
          <p:nvPr/>
        </p:nvSpPr>
        <p:spPr>
          <a:xfrm>
            <a:off x="3162299" y="5330881"/>
            <a:ext cx="1328057" cy="34493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CC36F-BA5E-42FE-B3E0-ADF0C52E80BE}"/>
              </a:ext>
            </a:extLst>
          </p:cNvPr>
          <p:cNvSpPr txBox="1"/>
          <p:nvPr/>
        </p:nvSpPr>
        <p:spPr>
          <a:xfrm>
            <a:off x="7499485" y="3078165"/>
            <a:ext cx="175881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600" dirty="0"/>
              <a:t>⤮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1A6FE3-A398-4848-9B5F-76A1F267B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79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786D-C91E-4857-A4C4-C833C0C23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Reduce Signal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487D7-52EA-430B-857A-B5882A31E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1479B-4753-4893-9537-0EE16F234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CAAEFF-33CF-4907-8C3B-71A4865FA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455" y="1509194"/>
            <a:ext cx="5903089" cy="47456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EA2D86-EA15-4B97-9B3A-7FF1F637B341}"/>
              </a:ext>
            </a:extLst>
          </p:cNvPr>
          <p:cNvSpPr/>
          <p:nvPr/>
        </p:nvSpPr>
        <p:spPr>
          <a:xfrm>
            <a:off x="4963887" y="4386943"/>
            <a:ext cx="4365172" cy="210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91206-079B-4EC0-B118-2AB65B4E022B}"/>
              </a:ext>
            </a:extLst>
          </p:cNvPr>
          <p:cNvSpPr/>
          <p:nvPr/>
        </p:nvSpPr>
        <p:spPr>
          <a:xfrm>
            <a:off x="3035597" y="1509194"/>
            <a:ext cx="6913945" cy="3139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43E2CA-DE1E-4D53-AD5D-DE889750C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786D-C91E-4857-A4C4-C833C0C23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Reduce Signal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487D7-52EA-430B-857A-B5882A31E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1479B-4753-4893-9537-0EE16F234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CAAEFF-33CF-4907-8C3B-71A4865FA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09" y="1826910"/>
            <a:ext cx="3985688" cy="3204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0D5D3D-3A95-4494-9605-C688F1EF4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862" y="2442258"/>
            <a:ext cx="5578997" cy="1973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A5329A-3F30-4CB3-A76E-926C2A359F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989" b="2089"/>
          <a:stretch/>
        </p:blipFill>
        <p:spPr>
          <a:xfrm>
            <a:off x="5725887" y="4319699"/>
            <a:ext cx="5105400" cy="6006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309D14-996B-4F05-B416-AC805D3B4EFF}"/>
              </a:ext>
            </a:extLst>
          </p:cNvPr>
          <p:cNvSpPr/>
          <p:nvPr/>
        </p:nvSpPr>
        <p:spPr>
          <a:xfrm>
            <a:off x="7159415" y="4415743"/>
            <a:ext cx="3842658" cy="30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72078109-AC5C-4273-8614-2883BF5FD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8921" y="4417680"/>
            <a:ext cx="4566558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dirty="0"/>
              <a:t>¯\_(ツ)_/¯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8040F6-1FEE-47EE-899A-FA7633F1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8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6A54-6BEC-4007-98A0-C3644145B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Obscure Signal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15B079D-5367-40F0-B9DF-ACF20A1B9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20DD13B-F028-4ABC-941B-2D2093CC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C6F7CD-A453-4FC2-AB7F-9F2250DAB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85" r="51059" b="14004"/>
          <a:stretch/>
        </p:blipFill>
        <p:spPr>
          <a:xfrm>
            <a:off x="3262312" y="2492138"/>
            <a:ext cx="5667375" cy="4296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078C5A-2D52-4223-A03A-40B74F6E1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022"/>
          <a:stretch/>
        </p:blipFill>
        <p:spPr>
          <a:xfrm>
            <a:off x="1384887" y="2048248"/>
            <a:ext cx="9422224" cy="632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0010FE-AEF6-408D-A468-0FD24D6A3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510" y="3755743"/>
            <a:ext cx="2925489" cy="154713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3B1C7C-4F41-40B4-948A-5EA3D48F7BAE}"/>
              </a:ext>
            </a:extLst>
          </p:cNvPr>
          <p:cNvCxnSpPr>
            <a:cxnSpLocks/>
          </p:cNvCxnSpPr>
          <p:nvPr/>
        </p:nvCxnSpPr>
        <p:spPr>
          <a:xfrm>
            <a:off x="7848600" y="2492138"/>
            <a:ext cx="0" cy="4239096"/>
          </a:xfrm>
          <a:prstGeom prst="line">
            <a:avLst/>
          </a:prstGeom>
          <a:ln w="76200" cmpd="dbl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">
            <a:extLst>
              <a:ext uri="{FF2B5EF4-FFF2-40B4-BE49-F238E27FC236}">
                <a16:creationId xmlns:a16="http://schemas.microsoft.com/office/drawing/2014/main" id="{8CFA689A-B703-4793-B6F7-E11E53CCD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160" y="3774808"/>
            <a:ext cx="667294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600" dirty="0"/>
              <a:t>¯\_(ツ)_/¯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4D2701-3F85-407E-AEAC-8DF3436CA70D}"/>
              </a:ext>
            </a:extLst>
          </p:cNvPr>
          <p:cNvSpPr/>
          <p:nvPr/>
        </p:nvSpPr>
        <p:spPr>
          <a:xfrm>
            <a:off x="1774371" y="1926771"/>
            <a:ext cx="3842658" cy="498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1C98CD-C00D-4040-BDD2-9716DC3ABDB5}"/>
              </a:ext>
            </a:extLst>
          </p:cNvPr>
          <p:cNvSpPr/>
          <p:nvPr/>
        </p:nvSpPr>
        <p:spPr>
          <a:xfrm>
            <a:off x="9219724" y="1926771"/>
            <a:ext cx="1698172" cy="498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8F0E31-C32C-4689-BE9B-7605650CDD02}"/>
              </a:ext>
            </a:extLst>
          </p:cNvPr>
          <p:cNvSpPr/>
          <p:nvPr/>
        </p:nvSpPr>
        <p:spPr>
          <a:xfrm>
            <a:off x="4593776" y="2709369"/>
            <a:ext cx="3799110" cy="3256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99A3F-696E-4B82-BEF7-49AE6482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4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C037AFA-8487-4DFB-ADD6-666C6B85B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</a:t>
            </a:r>
            <a:br>
              <a:rPr lang="en-US" dirty="0"/>
            </a:br>
            <a:r>
              <a:rPr lang="en-US" dirty="0"/>
              <a:t>from a linguistic-cognitive perspective</a:t>
            </a:r>
            <a:endParaRPr lang="en-HK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DC00C5-7E88-4835-97BA-8037A76E5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Successes and Questions</a:t>
            </a:r>
            <a:endParaRPr lang="en-HK" sz="280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4DFACF3-4C2D-4523-80FC-28A393A5A5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Big wins in task-specific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Continuous criticism, skepticism, scientific curiosity about linguistic-cognitive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Many major technological novelties </a:t>
            </a:r>
            <a:r>
              <a:rPr lang="en-US" sz="1800" b="1" dirty="0"/>
              <a:t>originated</a:t>
            </a:r>
            <a:r>
              <a:rPr lang="en-US" sz="1800" dirty="0"/>
              <a:t> in linguistic-cognitive theories </a:t>
            </a:r>
            <a:br>
              <a:rPr lang="en-US" sz="1800" dirty="0"/>
            </a:br>
            <a:r>
              <a:rPr lang="en-US" sz="1800" dirty="0"/>
              <a:t>(LSTM, attention, …)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82B5085-B923-4DFA-BAA6-1BAC74722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0173" y="2776936"/>
            <a:ext cx="4781827" cy="823912"/>
          </a:xfrm>
        </p:spPr>
        <p:txBody>
          <a:bodyPr/>
          <a:lstStyle/>
          <a:p>
            <a:r>
              <a:rPr lang="en-US" sz="2800" dirty="0"/>
              <a:t>Cognitive interpretability and (</a:t>
            </a:r>
            <a:r>
              <a:rPr lang="en-US" sz="2800" dirty="0" err="1"/>
              <a:t>im</a:t>
            </a:r>
            <a:r>
              <a:rPr lang="en-US" sz="2800" dirty="0"/>
              <a:t>)plausibility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C0E362A-4367-4CE9-A183-607AB424C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259601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5-10 years ago: trying to analyze the behavior of individual neurons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BERTology</a:t>
            </a:r>
            <a:r>
              <a:rPr lang="en-US" sz="1800" dirty="0"/>
              <a:t> (last 5 years): analyzing the behavior of network layers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”functional connectivity”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anose="05000000000000000000" pitchFamily="2" charset="2"/>
              </a:rPr>
              <a:t>The better the task performance, the </a:t>
            </a:r>
            <a:r>
              <a:rPr lang="en-US" sz="1800" b="1" dirty="0">
                <a:sym typeface="Wingdings" panose="05000000000000000000" pitchFamily="2" charset="2"/>
              </a:rPr>
              <a:t>worse</a:t>
            </a:r>
            <a:r>
              <a:rPr lang="en-US" sz="1800" dirty="0">
                <a:sym typeface="Wingdings" panose="05000000000000000000" pitchFamily="2" charset="2"/>
              </a:rPr>
              <a:t> the correlation with human judgments</a:t>
            </a:r>
            <a:endParaRPr lang="en-US" sz="1800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9E25FD0-CF9B-4C88-89AD-54072D370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82746-B675-4204-93A9-11829E75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Graphic 3" descr="Trophy">
            <a:extLst>
              <a:ext uri="{FF2B5EF4-FFF2-40B4-BE49-F238E27FC236}">
                <a16:creationId xmlns:a16="http://schemas.microsoft.com/office/drawing/2014/main" id="{C9C333EA-1657-4659-B0E1-194F29635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814" y="3884612"/>
            <a:ext cx="2209800" cy="2209800"/>
          </a:xfrm>
          <a:prstGeom prst="rect">
            <a:avLst/>
          </a:prstGeom>
        </p:spPr>
      </p:pic>
      <p:pic>
        <p:nvPicPr>
          <p:cNvPr id="6" name="Graphic 5" descr="Questions">
            <a:extLst>
              <a:ext uri="{FF2B5EF4-FFF2-40B4-BE49-F238E27FC236}">
                <a16:creationId xmlns:a16="http://schemas.microsoft.com/office/drawing/2014/main" id="{86E9D25C-ABB8-4A8D-A9B9-FC46DCE5A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3644" y="2136719"/>
            <a:ext cx="1464129" cy="146412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B8ED93-57A4-4028-86E4-2F83962EB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4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allAtOnce"/>
      <p:bldP spid="16" grpId="0" uiExpand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CA70F-F416-49CC-9C6F-7F4D32F79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Signal/Noise Distributions Matter!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8A9FAB6B-00FD-47B8-843F-1D6A4ED7E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6FC986D-2549-41D5-A6D7-333FB4E4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CDD398-80BC-4F8E-937F-23AC12299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18" y="2593869"/>
            <a:ext cx="10443164" cy="337195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6BCE41-BE13-4F5F-A2F7-399C403B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824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5E45D-0C6C-465F-8B11-E83D91172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0143" y="1808083"/>
            <a:ext cx="4179570" cy="1524735"/>
          </a:xfrm>
        </p:spPr>
        <p:txBody>
          <a:bodyPr/>
          <a:lstStyle/>
          <a:p>
            <a:r>
              <a:rPr lang="en-HK" dirty="0"/>
              <a:t>Is it worth it?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B2C14-ECD4-4915-9CB0-E8000B332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822BF-432D-4084-BE6F-30E1CE90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705CE86-88E9-4C91-8521-15B5C75D0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143" y="4039532"/>
            <a:ext cx="6672943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500" dirty="0">
                <a:solidFill>
                  <a:schemeClr val="bg1"/>
                </a:solidFill>
              </a:rPr>
              <a:t>¯\_(ツ)_/¯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5D4C30C-A6C8-4D45-B67F-57D823BE34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9713" y="2415591"/>
            <a:ext cx="4495799" cy="1371997"/>
          </a:xfrm>
        </p:spPr>
        <p:txBody>
          <a:bodyPr>
            <a:normAutofit lnSpcReduction="10000"/>
          </a:bodyPr>
          <a:lstStyle/>
          <a:p>
            <a:r>
              <a:rPr lang="en-HK" sz="2000" dirty="0"/>
              <a:t>If you want to learn about language and build cognitively plausible models: Maybe.</a:t>
            </a:r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47201307-79AD-4F10-A873-4707AF1B037B}"/>
              </a:ext>
            </a:extLst>
          </p:cNvPr>
          <p:cNvSpPr txBox="1">
            <a:spLocks/>
          </p:cNvSpPr>
          <p:nvPr/>
        </p:nvSpPr>
        <p:spPr>
          <a:xfrm>
            <a:off x="7499713" y="588823"/>
            <a:ext cx="4495799" cy="13719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2000" dirty="0"/>
              <a:t>If you have the resources to build the next </a:t>
            </a:r>
            <a:r>
              <a:rPr lang="en-HK" sz="2000" dirty="0" err="1"/>
              <a:t>ChatGPT</a:t>
            </a:r>
            <a:r>
              <a:rPr lang="en-HK" sz="2000" dirty="0"/>
              <a:t> and want to earn a lot of money: Probably not.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FD3EC9-4164-4EC9-83F6-DF8BA709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14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1EDE-5423-435C-B149-87AB1BC22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2209066"/>
            <a:ext cx="4179570" cy="1524735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64C29E-DF30-4DC6-AB95-2016F9A70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4555813"/>
            <a:ext cx="4179570" cy="13719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jakob.prange@polyu.edu.hk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53B7F-C5DA-490C-A42A-2AD01F5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99A81-1FF1-4257-B3E5-072665F15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D1C494-D34C-4ED3-BB8C-8D6FD5459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726" y="3735064"/>
            <a:ext cx="2250073" cy="2192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32664-11BE-4DB4-9608-EDF2324EA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146" y="557877"/>
            <a:ext cx="5408554" cy="1507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D6409AEC-4D00-4494-9A6B-C7BCFD00356F}"/>
              </a:ext>
            </a:extLst>
          </p:cNvPr>
          <p:cNvSpPr/>
          <p:nvPr/>
        </p:nvSpPr>
        <p:spPr>
          <a:xfrm rot="1320685">
            <a:off x="10741702" y="2012621"/>
            <a:ext cx="1223299" cy="914400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NAACL-HLT 2022</a:t>
            </a:r>
            <a:endParaRPr lang="en-HK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BB68B1-BDB3-426E-A9C6-52A3B4768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12" y="773871"/>
            <a:ext cx="5294278" cy="1479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E4B41D4A-4B26-4C11-91C7-A0002C9622CF}"/>
              </a:ext>
            </a:extLst>
          </p:cNvPr>
          <p:cNvSpPr/>
          <p:nvPr/>
        </p:nvSpPr>
        <p:spPr>
          <a:xfrm rot="20433524">
            <a:off x="588286" y="2164106"/>
            <a:ext cx="1398446" cy="914400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*SEM 2023</a:t>
            </a:r>
            <a:endParaRPr lang="en-HK" dirty="0">
              <a:solidFill>
                <a:sysClr val="windowText" lastClr="000000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4FF0526-99FB-4CAB-B67B-018900AC1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87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69C4C27-90B1-428D-B91C-3ED3583A5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Overview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0DD22E5-89C2-4D9F-BF7D-E2EE2527A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4762500" cy="343217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2000" dirty="0"/>
              <a:t>Linguistics &amp; Neuro-symbolic 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2000" dirty="0"/>
              <a:t>Upper bounds (and their problems)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2000" dirty="0"/>
              <a:t>Lower bounds (and the unexpected difficulty of reaching them)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2000" dirty="0"/>
              <a:t>Is it worth it?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AE9316-02A7-4A08-A1FB-4F00E96EE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297C40-C989-4E08-81E0-2399A8F7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CA34D2-CE58-4F0F-AB05-B83B59C2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37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9A2F63F-F469-4B32-9E58-D618F996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Neuro-Symbolic Language Models</a:t>
            </a:r>
            <a:endParaRPr lang="en-HK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B0D4C5F-2995-472F-9862-A86C77E3EB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454E76-0AF2-47DF-96F0-2952CED90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A56F3-B0C2-4C45-9593-6737AC90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Content Placeholder 5" descr="A picture containing text, sign, posing&#10;&#10;Description automatically generated">
            <a:extLst>
              <a:ext uri="{FF2B5EF4-FFF2-40B4-BE49-F238E27FC236}">
                <a16:creationId xmlns:a16="http://schemas.microsoft.com/office/drawing/2014/main" id="{19693410-CB74-4216-B8A1-4CB8B8F2F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5" y="1006635"/>
            <a:ext cx="2265298" cy="2863336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AB06E43D-BA8E-48F8-9434-024BC4B874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2" t="66398" r="22010" b="24247"/>
          <a:stretch/>
        </p:blipFill>
        <p:spPr>
          <a:xfrm>
            <a:off x="84084" y="620043"/>
            <a:ext cx="4146860" cy="3303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50A85A-1C66-497E-9594-AC6C5F436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86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9C1C55-1EB5-4412-84C5-8FB6F9831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5" r="3644" b="7665"/>
          <a:stretch/>
        </p:blipFill>
        <p:spPr>
          <a:xfrm>
            <a:off x="0" y="3502642"/>
            <a:ext cx="4088941" cy="3063241"/>
          </a:xfrm>
          <a:prstGeom prst="flowChartManualOperation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177F48-CABB-444E-9583-EE115137D6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881" b="9292"/>
          <a:stretch/>
        </p:blipFill>
        <p:spPr>
          <a:xfrm>
            <a:off x="7835023" y="365759"/>
            <a:ext cx="3784661" cy="2563979"/>
          </a:xfrm>
          <a:prstGeom prst="rect">
            <a:avLst/>
          </a:prstGeom>
        </p:spPr>
      </p:pic>
      <p:sp>
        <p:nvSpPr>
          <p:cNvPr id="37" name="Title 36">
            <a:extLst>
              <a:ext uri="{FF2B5EF4-FFF2-40B4-BE49-F238E27FC236}">
                <a16:creationId xmlns:a16="http://schemas.microsoft.com/office/drawing/2014/main" id="{C95960FD-55DB-41B0-A8C7-D8F38A321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020445"/>
            <a:ext cx="2895600" cy="1325563"/>
          </a:xfrm>
        </p:spPr>
        <p:txBody>
          <a:bodyPr/>
          <a:lstStyle/>
          <a:p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FD3CE-441D-4ADA-B33D-2D8AF6772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/>
              <a:t>Alice did not know what to say</a:t>
            </a:r>
            <a:endParaRPr lang="en-HK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8EC710BB-2DF2-4B4B-85D6-B48FA6FC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1A48-360E-4CE2-AAE2-5B1ADA36B040}" type="slidenum">
              <a:rPr lang="en-HK" smtClean="0"/>
              <a:pPr/>
              <a:t>6</a:t>
            </a:fld>
            <a:endParaRPr lang="en-HK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6F26420-63B1-45EB-AE67-64AE7696DE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33637" y="2593500"/>
          <a:ext cx="4524730" cy="6035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38363">
                  <a:extLst>
                    <a:ext uri="{9D8B030D-6E8A-4147-A177-3AD203B41FA5}">
                      <a16:colId xmlns:a16="http://schemas.microsoft.com/office/drawing/2014/main" val="1890039468"/>
                    </a:ext>
                  </a:extLst>
                </a:gridCol>
                <a:gridCol w="554417">
                  <a:extLst>
                    <a:ext uri="{9D8B030D-6E8A-4147-A177-3AD203B41FA5}">
                      <a16:colId xmlns:a16="http://schemas.microsoft.com/office/drawing/2014/main" val="3388928308"/>
                    </a:ext>
                  </a:extLst>
                </a:gridCol>
                <a:gridCol w="646390">
                  <a:extLst>
                    <a:ext uri="{9D8B030D-6E8A-4147-A177-3AD203B41FA5}">
                      <a16:colId xmlns:a16="http://schemas.microsoft.com/office/drawing/2014/main" val="2695790972"/>
                    </a:ext>
                  </a:extLst>
                </a:gridCol>
                <a:gridCol w="820017">
                  <a:extLst>
                    <a:ext uri="{9D8B030D-6E8A-4147-A177-3AD203B41FA5}">
                      <a16:colId xmlns:a16="http://schemas.microsoft.com/office/drawing/2014/main" val="3923225063"/>
                    </a:ext>
                  </a:extLst>
                </a:gridCol>
                <a:gridCol w="786384">
                  <a:extLst>
                    <a:ext uri="{9D8B030D-6E8A-4147-A177-3AD203B41FA5}">
                      <a16:colId xmlns:a16="http://schemas.microsoft.com/office/drawing/2014/main" val="2684846795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646575656"/>
                    </a:ext>
                  </a:extLst>
                </a:gridCol>
                <a:gridCol w="558535">
                  <a:extLst>
                    <a:ext uri="{9D8B030D-6E8A-4147-A177-3AD203B41FA5}">
                      <a16:colId xmlns:a16="http://schemas.microsoft.com/office/drawing/2014/main" val="1727924737"/>
                    </a:ext>
                  </a:extLst>
                </a:gridCol>
              </a:tblGrid>
              <a:tr h="603504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Noun</a:t>
                      </a:r>
                    </a:p>
                  </a:txBody>
                  <a:tcPr vert="vert2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Aux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Neg</a:t>
                      </a: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Verb</a:t>
                      </a:r>
                    </a:p>
                  </a:txBody>
                  <a:tcPr vert="vert27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Noun</a:t>
                      </a:r>
                    </a:p>
                  </a:txBody>
                  <a:tcPr vert="vert2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Aux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Verb</a:t>
                      </a:r>
                    </a:p>
                  </a:txBody>
                  <a:tcPr vert="vert27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48202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F0392E5-6837-4592-9DF1-804D9C690B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40" b="28541"/>
          <a:stretch/>
        </p:blipFill>
        <p:spPr>
          <a:xfrm>
            <a:off x="572316" y="0"/>
            <a:ext cx="3261317" cy="2172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EEBE41-0648-470B-A9D7-D19992F6D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036"/>
          <a:stretch/>
        </p:blipFill>
        <p:spPr>
          <a:xfrm>
            <a:off x="8448819" y="3360156"/>
            <a:ext cx="3024561" cy="3250729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DB5963D-8AD7-49EC-A3BB-DEF17A92A0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33637" y="3781726"/>
          <a:ext cx="4524730" cy="157665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38363">
                  <a:extLst>
                    <a:ext uri="{9D8B030D-6E8A-4147-A177-3AD203B41FA5}">
                      <a16:colId xmlns:a16="http://schemas.microsoft.com/office/drawing/2014/main" val="1890039468"/>
                    </a:ext>
                  </a:extLst>
                </a:gridCol>
                <a:gridCol w="554417">
                  <a:extLst>
                    <a:ext uri="{9D8B030D-6E8A-4147-A177-3AD203B41FA5}">
                      <a16:colId xmlns:a16="http://schemas.microsoft.com/office/drawing/2014/main" val="3388928308"/>
                    </a:ext>
                  </a:extLst>
                </a:gridCol>
                <a:gridCol w="646390">
                  <a:extLst>
                    <a:ext uri="{9D8B030D-6E8A-4147-A177-3AD203B41FA5}">
                      <a16:colId xmlns:a16="http://schemas.microsoft.com/office/drawing/2014/main" val="2695790972"/>
                    </a:ext>
                  </a:extLst>
                </a:gridCol>
                <a:gridCol w="820017">
                  <a:extLst>
                    <a:ext uri="{9D8B030D-6E8A-4147-A177-3AD203B41FA5}">
                      <a16:colId xmlns:a16="http://schemas.microsoft.com/office/drawing/2014/main" val="3923225063"/>
                    </a:ext>
                  </a:extLst>
                </a:gridCol>
                <a:gridCol w="786384">
                  <a:extLst>
                    <a:ext uri="{9D8B030D-6E8A-4147-A177-3AD203B41FA5}">
                      <a16:colId xmlns:a16="http://schemas.microsoft.com/office/drawing/2014/main" val="2684846795"/>
                    </a:ext>
                  </a:extLst>
                </a:gridCol>
                <a:gridCol w="420624">
                  <a:extLst>
                    <a:ext uri="{9D8B030D-6E8A-4147-A177-3AD203B41FA5}">
                      <a16:colId xmlns:a16="http://schemas.microsoft.com/office/drawing/2014/main" val="646575656"/>
                    </a:ext>
                  </a:extLst>
                </a:gridCol>
                <a:gridCol w="558535">
                  <a:extLst>
                    <a:ext uri="{9D8B030D-6E8A-4147-A177-3AD203B41FA5}">
                      <a16:colId xmlns:a16="http://schemas.microsoft.com/office/drawing/2014/main" val="1727924737"/>
                    </a:ext>
                  </a:extLst>
                </a:gridCol>
              </a:tblGrid>
              <a:tr h="157665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Person</a:t>
                      </a:r>
                    </a:p>
                  </a:txBody>
                  <a:tcPr vert="vert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Past</a:t>
                      </a:r>
                    </a:p>
                  </a:txBody>
                  <a:tcPr vert="vert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Negation</a:t>
                      </a:r>
                    </a:p>
                  </a:txBody>
                  <a:tcPr vert="vert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Cognition</a:t>
                      </a:r>
                    </a:p>
                  </a:txBody>
                  <a:tcPr vert="vert" anchor="ctr">
                    <a:solidFill>
                      <a:srgbClr val="8495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Content</a:t>
                      </a:r>
                    </a:p>
                  </a:txBody>
                  <a:tcPr vert="vert" anchor="ctr">
                    <a:solidFill>
                      <a:srgbClr val="A66B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Intent</a:t>
                      </a:r>
                    </a:p>
                  </a:txBody>
                  <a:tcPr vert="vert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Communication</a:t>
                      </a:r>
                    </a:p>
                  </a:txBody>
                  <a:tcPr vert="vert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48202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D681CD1-EB26-481D-AC1E-7D1C78727D0A}"/>
              </a:ext>
            </a:extLst>
          </p:cNvPr>
          <p:cNvSpPr txBox="1"/>
          <p:nvPr/>
        </p:nvSpPr>
        <p:spPr>
          <a:xfrm>
            <a:off x="385299" y="6003492"/>
            <a:ext cx="6399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AMR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803169-6208-49C3-BA2C-D845098E4025}"/>
              </a:ext>
            </a:extLst>
          </p:cNvPr>
          <p:cNvSpPr txBox="1"/>
          <p:nvPr/>
        </p:nvSpPr>
        <p:spPr>
          <a:xfrm>
            <a:off x="11137519" y="4693132"/>
            <a:ext cx="7120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UCCA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D6F0E2-AEFA-4329-BAD5-78BA3533FF7B}"/>
              </a:ext>
            </a:extLst>
          </p:cNvPr>
          <p:cNvSpPr txBox="1"/>
          <p:nvPr/>
        </p:nvSpPr>
        <p:spPr>
          <a:xfrm>
            <a:off x="10702863" y="681037"/>
            <a:ext cx="5395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PTB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93CDDE-A2F2-4CCD-B9BB-55EF2372807F}"/>
              </a:ext>
            </a:extLst>
          </p:cNvPr>
          <p:cNvSpPr txBox="1"/>
          <p:nvPr/>
        </p:nvSpPr>
        <p:spPr>
          <a:xfrm>
            <a:off x="467853" y="424145"/>
            <a:ext cx="4748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UD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FD0FA2-4863-4254-A166-7690FB9FD203}"/>
              </a:ext>
            </a:extLst>
          </p:cNvPr>
          <p:cNvSpPr txBox="1"/>
          <p:nvPr/>
        </p:nvSpPr>
        <p:spPr>
          <a:xfrm>
            <a:off x="5529659" y="1177043"/>
            <a:ext cx="1132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2800" dirty="0"/>
              <a:t>Syntax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882E4D-B617-4EBA-BADE-18FF0F78BF33}"/>
              </a:ext>
            </a:extLst>
          </p:cNvPr>
          <p:cNvSpPr txBox="1"/>
          <p:nvPr/>
        </p:nvSpPr>
        <p:spPr>
          <a:xfrm>
            <a:off x="5155164" y="5809149"/>
            <a:ext cx="1667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2800" dirty="0"/>
              <a:t>Semantics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F22E71-CDC7-4DBD-86A4-62034E8FCA9A}"/>
              </a:ext>
            </a:extLst>
          </p:cNvPr>
          <p:cNvSpPr txBox="1"/>
          <p:nvPr/>
        </p:nvSpPr>
        <p:spPr>
          <a:xfrm>
            <a:off x="572316" y="2657805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2400" dirty="0"/>
              <a:t>Dependencies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57569C-E17C-4687-A914-B8DA7AD8CE7E}"/>
              </a:ext>
            </a:extLst>
          </p:cNvPr>
          <p:cNvSpPr txBox="1"/>
          <p:nvPr/>
        </p:nvSpPr>
        <p:spPr>
          <a:xfrm>
            <a:off x="10109032" y="3137818"/>
            <a:ext cx="2016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2400" dirty="0"/>
              <a:t>Constituencies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21C9593-ED10-4CE8-BDE1-1CB1878923E9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4250006" y="1438653"/>
            <a:ext cx="1279653" cy="200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1ECAAF8-8E61-4D7E-B869-84C0866FB6F4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6662341" y="1438653"/>
            <a:ext cx="1135387" cy="123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623A8A-7389-41DE-809E-11EB3F699F2A}"/>
              </a:ext>
            </a:extLst>
          </p:cNvPr>
          <p:cNvCxnSpPr>
            <a:cxnSpLocks/>
          </p:cNvCxnSpPr>
          <p:nvPr/>
        </p:nvCxnSpPr>
        <p:spPr>
          <a:xfrm flipH="1">
            <a:off x="6095999" y="1646455"/>
            <a:ext cx="1" cy="793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44AC79-1791-4DA2-A9CE-1F421826BB8B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5988822" y="5487180"/>
            <a:ext cx="0" cy="32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26CB23-CAD7-4497-BE96-6A44A4B0C47B}"/>
              </a:ext>
            </a:extLst>
          </p:cNvPr>
          <p:cNvCxnSpPr>
            <a:stCxn id="18" idx="1"/>
          </p:cNvCxnSpPr>
          <p:nvPr/>
        </p:nvCxnSpPr>
        <p:spPr>
          <a:xfrm flipH="1" flipV="1">
            <a:off x="2975224" y="5797297"/>
            <a:ext cx="2179940" cy="273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2AFE092-B9CF-464E-923A-267B5249321A}"/>
              </a:ext>
            </a:extLst>
          </p:cNvPr>
          <p:cNvCxnSpPr>
            <a:stCxn id="18" idx="3"/>
          </p:cNvCxnSpPr>
          <p:nvPr/>
        </p:nvCxnSpPr>
        <p:spPr>
          <a:xfrm flipV="1">
            <a:off x="6822480" y="5943107"/>
            <a:ext cx="1813357" cy="127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3F55299-BCC0-43CB-8B1C-50BB1E5920E1}"/>
              </a:ext>
            </a:extLst>
          </p:cNvPr>
          <p:cNvCxnSpPr>
            <a:stCxn id="19" idx="2"/>
            <a:endCxn id="9" idx="0"/>
          </p:cNvCxnSpPr>
          <p:nvPr/>
        </p:nvCxnSpPr>
        <p:spPr>
          <a:xfrm>
            <a:off x="1551110" y="3119470"/>
            <a:ext cx="493361" cy="3831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B8AF054-3D7F-44E9-B5D9-9A55B02345BA}"/>
              </a:ext>
            </a:extLst>
          </p:cNvPr>
          <p:cNvCxnSpPr>
            <a:stCxn id="19" idx="0"/>
            <a:endCxn id="6" idx="2"/>
          </p:cNvCxnSpPr>
          <p:nvPr/>
        </p:nvCxnSpPr>
        <p:spPr>
          <a:xfrm flipV="1">
            <a:off x="1551110" y="2172493"/>
            <a:ext cx="651865" cy="485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F09F7C5-B429-45C3-BD5D-40CA63A541DD}"/>
              </a:ext>
            </a:extLst>
          </p:cNvPr>
          <p:cNvCxnSpPr>
            <a:stCxn id="20" idx="0"/>
          </p:cNvCxnSpPr>
          <p:nvPr/>
        </p:nvCxnSpPr>
        <p:spPr>
          <a:xfrm flipH="1" flipV="1">
            <a:off x="10702863" y="2902509"/>
            <a:ext cx="414490" cy="235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24C17E1-0435-453D-924F-6DCE6158EE53}"/>
              </a:ext>
            </a:extLst>
          </p:cNvPr>
          <p:cNvCxnSpPr>
            <a:stCxn id="20" idx="2"/>
          </p:cNvCxnSpPr>
          <p:nvPr/>
        </p:nvCxnSpPr>
        <p:spPr>
          <a:xfrm flipH="1">
            <a:off x="10640890" y="3599483"/>
            <a:ext cx="476463" cy="606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CC489E0-BCB2-4C84-AE7C-C4180B6AC69F}"/>
              </a:ext>
            </a:extLst>
          </p:cNvPr>
          <p:cNvSpPr txBox="1"/>
          <p:nvPr/>
        </p:nvSpPr>
        <p:spPr>
          <a:xfrm>
            <a:off x="385299" y="126504"/>
            <a:ext cx="1628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Nivre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+ 2016, 2020]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BD62CF-AAFB-4754-9C40-3E2E494FCF25}"/>
              </a:ext>
            </a:extLst>
          </p:cNvPr>
          <p:cNvSpPr txBox="1"/>
          <p:nvPr/>
        </p:nvSpPr>
        <p:spPr>
          <a:xfrm>
            <a:off x="9841844" y="413098"/>
            <a:ext cx="228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[Marcus+ 1993;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Hovy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+ 2006]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56E4D2-7BCA-4BA1-BFB6-0F6839B8E8FA}"/>
              </a:ext>
            </a:extLst>
          </p:cNvPr>
          <p:cNvSpPr txBox="1"/>
          <p:nvPr/>
        </p:nvSpPr>
        <p:spPr>
          <a:xfrm>
            <a:off x="252795" y="6456996"/>
            <a:ext cx="1544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Banarescu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+ 2013]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DF7722D-55BF-4D3C-A5D5-8E536D25C062}"/>
              </a:ext>
            </a:extLst>
          </p:cNvPr>
          <p:cNvSpPr txBox="1"/>
          <p:nvPr/>
        </p:nvSpPr>
        <p:spPr>
          <a:xfrm>
            <a:off x="9961099" y="6525446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[Abend &amp;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Rappoport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2013]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4AFF6E1-83B8-4AD0-B5EA-7C9069068024}"/>
              </a:ext>
            </a:extLst>
          </p:cNvPr>
          <p:cNvSpPr/>
          <p:nvPr/>
        </p:nvSpPr>
        <p:spPr>
          <a:xfrm>
            <a:off x="8358367" y="3063696"/>
            <a:ext cx="806654" cy="993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318997F-E509-4C94-B748-F32609B90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916" y="72549"/>
            <a:ext cx="2076625" cy="13735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562ACF-70CA-42F4-83B1-9834141C2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3" y="178753"/>
            <a:ext cx="1941283" cy="28966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1FBD474-ABC0-4AB3-BB4E-D3CF58E52D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4" y="4693132"/>
            <a:ext cx="3002378" cy="20031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4C96578-F133-4FAF-B010-5C63C973A5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28" y="3840891"/>
            <a:ext cx="1954154" cy="2931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0A554-4141-4EB7-8146-02C475540B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29" y="2072295"/>
            <a:ext cx="1782897" cy="2860693"/>
          </a:xfrm>
          <a:prstGeom prst="rect">
            <a:avLst/>
          </a:prstGeom>
        </p:spPr>
      </p:pic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F3E29241-B959-422A-A7CD-6C8F48AF8AC8}"/>
              </a:ext>
            </a:extLst>
          </p:cNvPr>
          <p:cNvSpPr txBox="1">
            <a:spLocks/>
          </p:cNvSpPr>
          <p:nvPr/>
        </p:nvSpPr>
        <p:spPr>
          <a:xfrm>
            <a:off x="838200" y="804672"/>
            <a:ext cx="10515600" cy="5372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HK" sz="2800" dirty="0">
                <a:solidFill>
                  <a:schemeClr val="tx1"/>
                </a:solidFill>
              </a:rPr>
              <a:t>Alice did not know what to say</a:t>
            </a:r>
          </a:p>
        </p:txBody>
      </p:sp>
      <p:sp>
        <p:nvSpPr>
          <p:cNvPr id="45" name="Date Placeholder 44">
            <a:extLst>
              <a:ext uri="{FF2B5EF4-FFF2-40B4-BE49-F238E27FC236}">
                <a16:creationId xmlns:a16="http://schemas.microsoft.com/office/drawing/2014/main" id="{1F525459-FAA7-427F-B656-CA94550C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8CC4FDA-DBCC-4BEC-81FF-F669F2E0F366}"/>
              </a:ext>
            </a:extLst>
          </p:cNvPr>
          <p:cNvSpPr/>
          <p:nvPr/>
        </p:nvSpPr>
        <p:spPr>
          <a:xfrm>
            <a:off x="2212338" y="1538065"/>
            <a:ext cx="7767325" cy="37818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0" tIns="0" rIns="0" rtlCol="0" anchor="t"/>
          <a:lstStyle/>
          <a:p>
            <a:pPr algn="ctr"/>
            <a:r>
              <a:rPr lang="en-US" sz="11500" dirty="0"/>
              <a:t>SLR</a:t>
            </a:r>
            <a:endParaRPr lang="en-US" dirty="0"/>
          </a:p>
          <a:p>
            <a:pPr algn="ctr"/>
            <a:r>
              <a:rPr lang="en-US" sz="2800" dirty="0"/>
              <a:t>Symbolic/Structured Linguistic Representation</a:t>
            </a:r>
          </a:p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67DD79-D4AA-4295-A948-66746CA6D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3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46" grpId="0"/>
      <p:bldP spid="48" grpId="0"/>
      <p:bldP spid="49" grpId="0"/>
      <p:bldP spid="50" grpId="0"/>
      <p:bldP spid="52" grpId="0" animBg="1"/>
      <p:bldP spid="51" grpId="0" build="p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B53758-43D2-41F9-851D-F8D8B5077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Whoa there, not so fast!</a:t>
            </a:r>
            <a:endParaRPr lang="en-H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6900A-0207-4D76-8B20-A539777AB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BF170-5BC0-41FE-8261-8810142EA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881" b="9292"/>
          <a:stretch/>
        </p:blipFill>
        <p:spPr>
          <a:xfrm>
            <a:off x="1804792" y="2675546"/>
            <a:ext cx="3784661" cy="25639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2E1F17-4AD8-45EA-AE52-E0FF47822126}"/>
              </a:ext>
            </a:extLst>
          </p:cNvPr>
          <p:cNvSpPr txBox="1"/>
          <p:nvPr/>
        </p:nvSpPr>
        <p:spPr>
          <a:xfrm>
            <a:off x="859436" y="4723464"/>
            <a:ext cx="27219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Grammar Rules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 → NP VP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VP → (AUX) (NEG) V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VP → (AUX) (NEG) V VP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VP → NP AUX V</a:t>
            </a:r>
            <a:endParaRPr lang="en-H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 → N</a:t>
            </a:r>
            <a:endParaRPr lang="en-H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569789-8C83-4965-B381-C6EF790CB0B3}"/>
              </a:ext>
            </a:extLst>
          </p:cNvPr>
          <p:cNvSpPr txBox="1"/>
          <p:nvPr/>
        </p:nvSpPr>
        <p:spPr>
          <a:xfrm>
            <a:off x="1520780" y="1997209"/>
            <a:ext cx="3032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Syntactic Constituent Tree</a:t>
            </a:r>
          </a:p>
          <a:p>
            <a:pPr algn="ctr"/>
            <a:r>
              <a:rPr lang="en-US" dirty="0"/>
              <a:t>from the Penn Treebank (PTB)</a:t>
            </a:r>
            <a:endParaRPr lang="en-HK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53B49F-4263-46C0-AF8C-9DE6AC7AD23B}"/>
              </a:ext>
            </a:extLst>
          </p:cNvPr>
          <p:cNvSpPr txBox="1"/>
          <p:nvPr/>
        </p:nvSpPr>
        <p:spPr>
          <a:xfrm>
            <a:off x="7078633" y="1997210"/>
            <a:ext cx="359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Semantic Argument-structure Graph</a:t>
            </a:r>
          </a:p>
          <a:p>
            <a:pPr algn="ctr"/>
            <a:r>
              <a:rPr lang="en-US" dirty="0"/>
              <a:t>in the UCCA Framework</a:t>
            </a:r>
            <a:endParaRPr lang="en-HK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776597-DCA1-4E35-B60A-4FC19899EDCF}"/>
              </a:ext>
            </a:extLst>
          </p:cNvPr>
          <p:cNvGrpSpPr/>
          <p:nvPr/>
        </p:nvGrpSpPr>
        <p:grpSpPr>
          <a:xfrm>
            <a:off x="7362647" y="2918058"/>
            <a:ext cx="3024561" cy="3282734"/>
            <a:chOff x="7362647" y="2918058"/>
            <a:chExt cx="3024561" cy="32827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C56A53-A901-401A-88CE-80C8DF6AC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0036"/>
            <a:stretch/>
          </p:blipFill>
          <p:spPr>
            <a:xfrm>
              <a:off x="7362647" y="2950063"/>
              <a:ext cx="3024561" cy="325072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87FA8C-72DF-4D66-A066-0E662C79A978}"/>
                </a:ext>
              </a:extLst>
            </p:cNvPr>
            <p:cNvSpPr/>
            <p:nvPr/>
          </p:nvSpPr>
          <p:spPr>
            <a:xfrm>
              <a:off x="7362647" y="2918058"/>
              <a:ext cx="1129702" cy="950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F757D5C-1EDC-49B6-9795-4C7C2908128F}"/>
              </a:ext>
            </a:extLst>
          </p:cNvPr>
          <p:cNvSpPr txBox="1"/>
          <p:nvPr/>
        </p:nvSpPr>
        <p:spPr>
          <a:xfrm>
            <a:off x="9538987" y="2907996"/>
            <a:ext cx="2264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Cognitive Concepts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vs State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Shared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Argumenthood</a:t>
            </a:r>
            <a:endParaRPr lang="en-H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0FAB6AE-CDC9-4537-8937-913285E63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B7EA43-9464-4321-896A-CC369AE35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920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B94846-6C51-457D-936B-46342B0C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Slicing up Linguistic Graphs</a:t>
            </a:r>
            <a:endParaRPr lang="en-H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3DAD4-8307-4A44-808D-D29BF9F81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ADA382-D149-4DAD-8106-57353AE1E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93" b="25174"/>
          <a:stretch/>
        </p:blipFill>
        <p:spPr>
          <a:xfrm>
            <a:off x="7167829" y="3085497"/>
            <a:ext cx="3611260" cy="938022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7A55727-8F19-4DB4-8242-AFC39547A9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7" t="43495" r="58718" b="36138"/>
          <a:stretch/>
        </p:blipFill>
        <p:spPr>
          <a:xfrm rot="5400000">
            <a:off x="1795613" y="2349217"/>
            <a:ext cx="2987940" cy="2159567"/>
          </a:xfrm>
          <a:prstGeom prst="rect">
            <a:avLst/>
          </a:prstGeom>
          <a:effectLst/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ED353A-F72E-4DCC-9F91-8C56371A3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B6654D7-2566-45A3-9ED8-D628A43A342D}"/>
              </a:ext>
            </a:extLst>
          </p:cNvPr>
          <p:cNvSpPr/>
          <p:nvPr/>
        </p:nvSpPr>
        <p:spPr>
          <a:xfrm>
            <a:off x="5246204" y="3349487"/>
            <a:ext cx="1699592" cy="407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683AE8-1C9A-43FE-8819-A3B4C6A1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626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B94846-6C51-457D-936B-46342B0C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Slicing up Linguistic Graphs</a:t>
            </a:r>
            <a:endParaRPr lang="en-H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3DAD4-8307-4A44-808D-D29BF9F81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11th May, 2023</a:t>
            </a:r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7A55727-8F19-4DB4-8242-AFC39547A9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7" t="43495" r="58718" b="36138"/>
          <a:stretch/>
        </p:blipFill>
        <p:spPr>
          <a:xfrm rot="16200000">
            <a:off x="4602030" y="2349216"/>
            <a:ext cx="2987940" cy="2159567"/>
          </a:xfrm>
          <a:prstGeom prst="rect">
            <a:avLst/>
          </a:prstGeom>
          <a:effectLst/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ED353A-F72E-4DCC-9F91-8C56371A3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D1AEE06-D94D-43B7-98BA-7DB3EE1B755C}"/>
              </a:ext>
            </a:extLst>
          </p:cNvPr>
          <p:cNvCxnSpPr/>
          <p:nvPr/>
        </p:nvCxnSpPr>
        <p:spPr>
          <a:xfrm>
            <a:off x="5416826" y="1630635"/>
            <a:ext cx="0" cy="3795712"/>
          </a:xfrm>
          <a:prstGeom prst="line">
            <a:avLst/>
          </a:prstGeom>
          <a:ln w="107950" cmpd="dbl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7B1D5C-4FA0-4A99-ADF4-4C38B86EFEF2}"/>
              </a:ext>
            </a:extLst>
          </p:cNvPr>
          <p:cNvCxnSpPr/>
          <p:nvPr/>
        </p:nvCxnSpPr>
        <p:spPr>
          <a:xfrm>
            <a:off x="5914914" y="1630635"/>
            <a:ext cx="0" cy="3795712"/>
          </a:xfrm>
          <a:prstGeom prst="line">
            <a:avLst/>
          </a:prstGeom>
          <a:ln w="107950" cmpd="dbl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BF07CE-14C7-4C14-97BD-5932AE038F6C}"/>
              </a:ext>
            </a:extLst>
          </p:cNvPr>
          <p:cNvCxnSpPr/>
          <p:nvPr/>
        </p:nvCxnSpPr>
        <p:spPr>
          <a:xfrm>
            <a:off x="6439021" y="1630635"/>
            <a:ext cx="0" cy="3795712"/>
          </a:xfrm>
          <a:prstGeom prst="line">
            <a:avLst/>
          </a:prstGeom>
          <a:ln w="107950" cmpd="dbl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815D343-6E38-461E-9FA2-4AD443858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881" b="9292"/>
          <a:stretch/>
        </p:blipFill>
        <p:spPr>
          <a:xfrm>
            <a:off x="7881742" y="2246501"/>
            <a:ext cx="3784661" cy="256397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8E28CF-77CC-46B8-B3E0-F5A9821E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Jakob Prange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037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D5826B4-4DD2-4A9B-8D6D-E91CF9C231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C6F004-8F9D-4F40-8394-6C4C67F709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C7F809-A434-4A8D-A127-1C50C2DB3890}">
  <ds:schemaRefs>
    <ds:schemaRef ds:uri="http://purl.org/dc/elements/1.1/"/>
    <ds:schemaRef ds:uri="230e9df3-be65-4c73-a93b-d1236ebd677e"/>
    <ds:schemaRef ds:uri="http://schemas.microsoft.com/office/2006/metadata/properties"/>
    <ds:schemaRef ds:uri="16c05727-aa75-4e4a-9b5f-8a80a1165891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71af3243-3dd4-4a8d-8c0d-dd76da1f02a5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2282</TotalTime>
  <Words>1148</Words>
  <Application>Microsoft Office PowerPoint</Application>
  <PresentationFormat>Widescreen</PresentationFormat>
  <Paragraphs>357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Tenorite</vt:lpstr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Can a pretrained neural  language model   still benefit from   </vt:lpstr>
      <vt:lpstr>A Short History Lesson</vt:lpstr>
      <vt:lpstr>Deep Learning  from a linguistic-cognitive perspective</vt:lpstr>
      <vt:lpstr>Overview</vt:lpstr>
      <vt:lpstr>Neuro-Symbolic Language Models</vt:lpstr>
      <vt:lpstr>PowerPoint Presentation</vt:lpstr>
      <vt:lpstr>Whoa there, not so fast!</vt:lpstr>
      <vt:lpstr>Slicing up Linguistic Graphs</vt:lpstr>
      <vt:lpstr>Slicing up Linguistic Graphs</vt:lpstr>
      <vt:lpstr>Slicing up Linguistic Graphs</vt:lpstr>
      <vt:lpstr>Encoding Graphs as Vectors</vt:lpstr>
      <vt:lpstr>Encoding Graphs as Vectors</vt:lpstr>
      <vt:lpstr>Neuro-Symbolic LM</vt:lpstr>
      <vt:lpstr>But where does the Symbol Structure Come from?</vt:lpstr>
      <vt:lpstr>Overview</vt:lpstr>
      <vt:lpstr>Upper Bounds</vt:lpstr>
      <vt:lpstr>Experimental Setup</vt:lpstr>
      <vt:lpstr>Experimental Setup</vt:lpstr>
      <vt:lpstr>PowerPoint Presentation</vt:lpstr>
      <vt:lpstr>Results in Perplexity (lower is better)</vt:lpstr>
      <vt:lpstr>Graph-to-Vector: R-GCN Encoding vs Concatenation</vt:lpstr>
      <vt:lpstr>Problems with upper bound assumptions</vt:lpstr>
      <vt:lpstr>Lower Bounds</vt:lpstr>
      <vt:lpstr>A Joint Model</vt:lpstr>
      <vt:lpstr>A Joint Model</vt:lpstr>
      <vt:lpstr>Two “Adversarial” Approaches</vt:lpstr>
      <vt:lpstr>Reduce Signal</vt:lpstr>
      <vt:lpstr>Reduce Signal</vt:lpstr>
      <vt:lpstr>Obscure Signal</vt:lpstr>
      <vt:lpstr>Signal/Noise Distributions Matter!</vt:lpstr>
      <vt:lpstr>Is it worth it?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PRANGE, Jakob [CBS]</dc:creator>
  <cp:lastModifiedBy>Jakob PRANGE</cp:lastModifiedBy>
  <cp:revision>697</cp:revision>
  <dcterms:created xsi:type="dcterms:W3CDTF">2023-01-10T23:52:19Z</dcterms:created>
  <dcterms:modified xsi:type="dcterms:W3CDTF">2023-05-17T03:38:21Z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